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58"/>
  </p:notesMasterIdLst>
  <p:handoutMasterIdLst>
    <p:handoutMasterId r:id="rId59"/>
  </p:handoutMasterIdLst>
  <p:sldIdLst>
    <p:sldId id="264" r:id="rId2"/>
    <p:sldId id="265" r:id="rId3"/>
    <p:sldId id="313" r:id="rId4"/>
    <p:sldId id="315" r:id="rId5"/>
    <p:sldId id="266" r:id="rId6"/>
    <p:sldId id="316" r:id="rId7"/>
    <p:sldId id="317" r:id="rId8"/>
    <p:sldId id="318" r:id="rId9"/>
    <p:sldId id="319" r:id="rId10"/>
    <p:sldId id="320" r:id="rId11"/>
    <p:sldId id="321" r:id="rId12"/>
    <p:sldId id="322" r:id="rId13"/>
    <p:sldId id="323" r:id="rId14"/>
    <p:sldId id="324" r:id="rId15"/>
    <p:sldId id="325" r:id="rId16"/>
    <p:sldId id="326" r:id="rId17"/>
    <p:sldId id="327" r:id="rId18"/>
    <p:sldId id="328" r:id="rId19"/>
    <p:sldId id="329" r:id="rId20"/>
    <p:sldId id="330" r:id="rId21"/>
    <p:sldId id="331" r:id="rId22"/>
    <p:sldId id="332" r:id="rId23"/>
    <p:sldId id="333" r:id="rId24"/>
    <p:sldId id="334" r:id="rId25"/>
    <p:sldId id="335" r:id="rId26"/>
    <p:sldId id="336" r:id="rId27"/>
    <p:sldId id="337" r:id="rId28"/>
    <p:sldId id="338" r:id="rId29"/>
    <p:sldId id="339" r:id="rId30"/>
    <p:sldId id="340" r:id="rId31"/>
    <p:sldId id="341" r:id="rId32"/>
    <p:sldId id="342" r:id="rId33"/>
    <p:sldId id="307" r:id="rId34"/>
    <p:sldId id="343" r:id="rId35"/>
    <p:sldId id="344" r:id="rId36"/>
    <p:sldId id="345" r:id="rId37"/>
    <p:sldId id="346" r:id="rId38"/>
    <p:sldId id="347" r:id="rId39"/>
    <p:sldId id="348" r:id="rId40"/>
    <p:sldId id="349" r:id="rId41"/>
    <p:sldId id="350" r:id="rId42"/>
    <p:sldId id="351" r:id="rId43"/>
    <p:sldId id="352" r:id="rId44"/>
    <p:sldId id="353" r:id="rId45"/>
    <p:sldId id="306" r:id="rId46"/>
    <p:sldId id="354" r:id="rId47"/>
    <p:sldId id="355" r:id="rId48"/>
    <p:sldId id="356" r:id="rId49"/>
    <p:sldId id="357" r:id="rId50"/>
    <p:sldId id="358" r:id="rId51"/>
    <p:sldId id="359" r:id="rId52"/>
    <p:sldId id="360" r:id="rId53"/>
    <p:sldId id="361" r:id="rId54"/>
    <p:sldId id="310" r:id="rId55"/>
    <p:sldId id="311" r:id="rId56"/>
    <p:sldId id="312" r:id="rId57"/>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78"/>
    <a:srgbClr val="000000"/>
    <a:srgbClr val="006298"/>
    <a:srgbClr val="FF6300"/>
    <a:srgbClr val="E9255F"/>
    <a:srgbClr val="0098D4"/>
    <a:srgbClr val="00B8E7"/>
    <a:srgbClr val="81D0ED"/>
    <a:srgbClr val="F6B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697" autoAdjust="0"/>
    <p:restoredTop sz="86357"/>
  </p:normalViewPr>
  <p:slideViewPr>
    <p:cSldViewPr snapToGrid="0" snapToObjects="1">
      <p:cViewPr varScale="1">
        <p:scale>
          <a:sx n="109" d="100"/>
          <a:sy n="109" d="100"/>
        </p:scale>
        <p:origin x="342" y="11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7" d="100"/>
          <a:sy n="87" d="100"/>
        </p:scale>
        <p:origin x="3090"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8AA413-85C6-40F2-B867-268CAAA7E377}" type="datetimeFigureOut">
              <a:rPr lang="en-US" smtClean="0"/>
              <a:t>7/30/2021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7803E-66EE-42CE-8DFB-98553954E472}" type="slidenum">
              <a:rPr lang="en-US" smtClean="0"/>
              <a:t>‹#›</a:t>
            </a:fld>
            <a:endParaRPr lang="en-US"/>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7/30/2021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br>
              <a:rPr lang="en-US" dirty="0"/>
            </a:br>
            <a:r>
              <a:rPr lang="en-US" dirty="0"/>
              <a:t>Briefly review with students the major concepts you will be covering during this class. There is one objective for every major A-head section of the chapter.</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a:t>
            </a:fld>
            <a:endParaRPr lang="en-US"/>
          </a:p>
        </p:txBody>
      </p:sp>
    </p:spTree>
    <p:extLst>
      <p:ext uri="{BB962C8B-B14F-4D97-AF65-F5344CB8AC3E}">
        <p14:creationId xmlns:p14="http://schemas.microsoft.com/office/powerpoint/2010/main" val="973036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br>
              <a:rPr lang="en-US" dirty="0"/>
            </a:br>
            <a:r>
              <a:rPr lang="en-US" dirty="0"/>
              <a:t>Briefly review with students the major concepts you will be covering during this class. There is one objective for every major A-head section of the chapter.</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a:t>
            </a:fld>
            <a:endParaRPr lang="en-US"/>
          </a:p>
        </p:txBody>
      </p:sp>
    </p:spTree>
    <p:extLst>
      <p:ext uri="{BB962C8B-B14F-4D97-AF65-F5344CB8AC3E}">
        <p14:creationId xmlns:p14="http://schemas.microsoft.com/office/powerpoint/2010/main" val="2180510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33</a:t>
            </a:fld>
            <a:endParaRPr lang="en-US"/>
          </a:p>
        </p:txBody>
      </p:sp>
    </p:spTree>
    <p:extLst>
      <p:ext uri="{BB962C8B-B14F-4D97-AF65-F5344CB8AC3E}">
        <p14:creationId xmlns:p14="http://schemas.microsoft.com/office/powerpoint/2010/main" val="41318581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34</a:t>
            </a:fld>
            <a:endParaRPr lang="en-US"/>
          </a:p>
        </p:txBody>
      </p:sp>
    </p:spTree>
    <p:extLst>
      <p:ext uri="{BB962C8B-B14F-4D97-AF65-F5344CB8AC3E}">
        <p14:creationId xmlns:p14="http://schemas.microsoft.com/office/powerpoint/2010/main" val="3033730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Think, Pair, Share activity to encourage students to solve problems collaboratively and to apply the real-world skill of evaluating, modifying, and debugging code created by another programmer.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45</a:t>
            </a:fld>
            <a:endParaRPr lang="en-US"/>
          </a:p>
        </p:txBody>
      </p:sp>
    </p:spTree>
    <p:extLst>
      <p:ext uri="{BB962C8B-B14F-4D97-AF65-F5344CB8AC3E}">
        <p14:creationId xmlns:p14="http://schemas.microsoft.com/office/powerpoint/2010/main" val="3132628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r>
              <a:rPr lang="en-US" sz="1200" dirty="0">
                <a:effectLst/>
                <a:latin typeface="Calibri" panose="020F0502020204030204" pitchFamily="34" charset="0"/>
                <a:ea typeface="Calibri" panose="020F0502020204030204" pitchFamily="34" charset="0"/>
                <a:cs typeface="Times New Roman" panose="02020603050405020304" pitchFamily="18" charset="0"/>
              </a:rPr>
              <a:t>Use the Discussion activity to encourage group conversation about a related topic of interest.</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54</a:t>
            </a:fld>
            <a:endParaRPr lang="en-US"/>
          </a:p>
        </p:txBody>
      </p:sp>
    </p:spTree>
    <p:extLst>
      <p:ext uri="{BB962C8B-B14F-4D97-AF65-F5344CB8AC3E}">
        <p14:creationId xmlns:p14="http://schemas.microsoft.com/office/powerpoint/2010/main" val="23705091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pPr marL="0" indent="0">
              <a:buFontTx/>
              <a:buNone/>
            </a:pPr>
            <a:r>
              <a:rPr lang="en-US" dirty="0"/>
              <a:t>Use the Self-Assessment question to encourage students to evaluate their progress or goals in the course, as well as determine how they might apply their learning or grow as an individual.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55</a:t>
            </a:fld>
            <a:endParaRPr lang="en-US"/>
          </a:p>
        </p:txBody>
      </p:sp>
    </p:spTree>
    <p:extLst>
      <p:ext uri="{BB962C8B-B14F-4D97-AF65-F5344CB8AC3E}">
        <p14:creationId xmlns:p14="http://schemas.microsoft.com/office/powerpoint/2010/main" val="1552028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 </a:t>
            </a:r>
            <a:br>
              <a:rPr lang="en-US" dirty="0"/>
            </a:br>
            <a:r>
              <a:rPr lang="en-US" dirty="0"/>
              <a:t>Reiterate the learning objectives for the lesson. Students should use this information to guide their studies and reinforcement of new concepts.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56</a:t>
            </a:fld>
            <a:endParaRPr lang="en-US"/>
          </a:p>
        </p:txBody>
      </p:sp>
    </p:spTree>
    <p:extLst>
      <p:ext uri="{BB962C8B-B14F-4D97-AF65-F5344CB8AC3E}">
        <p14:creationId xmlns:p14="http://schemas.microsoft.com/office/powerpoint/2010/main" val="36542323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dirty="0"/>
              <a:t>Click to edit Master title style</a:t>
            </a:r>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dirty="0"/>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0000"/>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000000"/>
              </a:buClr>
              <a:buSzTx/>
              <a:buFont typeface="Arial" charset="0"/>
              <a:buChar char="•"/>
              <a:tabLst/>
              <a:defRPr sz="2000" baseline="0">
                <a:solidFill>
                  <a:srgbClr val="000000"/>
                </a:solidFill>
              </a:defRPr>
            </a:lvl2pPr>
            <a:lvl3pPr marL="1143000" indent="-228600">
              <a:buClr>
                <a:srgbClr val="000000"/>
              </a:buClr>
              <a:buFont typeface="Arial" charset="0"/>
              <a:buChar char="•"/>
              <a:defRPr sz="2000">
                <a:solidFill>
                  <a:srgbClr val="000000"/>
                </a:solidFill>
              </a:defRPr>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1"/>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1"/>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2"/>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457200" indent="-457200">
              <a:buClr>
                <a:srgbClr val="000000"/>
              </a:buClr>
              <a:buFont typeface="+mj-lt"/>
              <a:buAutoNum type="arabicPeriod"/>
              <a:defRPr sz="2000">
                <a:solidFill>
                  <a:srgbClr val="000000"/>
                </a:solidFill>
              </a:defRPr>
            </a:lvl1pPr>
            <a:lvl2pPr marL="457200" marR="0" indent="0" algn="l" defTabSz="914400" rtl="0" eaLnBrk="1" fontAlgn="base" latinLnBrk="0" hangingPunct="1">
              <a:lnSpc>
                <a:spcPct val="90000"/>
              </a:lnSpc>
              <a:spcBef>
                <a:spcPts val="500"/>
              </a:spcBef>
              <a:spcAft>
                <a:spcPct val="0"/>
              </a:spcAft>
              <a:buClr>
                <a:srgbClr val="006298"/>
              </a:buClr>
              <a:buSzTx/>
              <a:buFont typeface="Arial" charset="0"/>
              <a:buNone/>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a:t>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a:t>Click icon to add table</a:t>
            </a:r>
          </a:p>
        </p:txBody>
      </p:sp>
      <p:sp>
        <p:nvSpPr>
          <p:cNvPr id="6"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Chapter</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Carey/</a:t>
            </a:r>
            <a:r>
              <a:rPr lang="en-US" dirty="0" err="1"/>
              <a:t>Vodnik</a:t>
            </a:r>
            <a:r>
              <a:rPr lang="en-US" i="1" dirty="0"/>
              <a:t>, ]</a:t>
            </a:r>
            <a:r>
              <a:rPr lang="en-US" i="1" dirty="0" err="1"/>
              <a:t>avaScript</a:t>
            </a:r>
            <a:r>
              <a:rPr lang="en-US" i="1" dirty="0"/>
              <a:t> for Web Warriors</a:t>
            </a:r>
            <a:r>
              <a:rPr lang="en-US" dirty="0"/>
              <a:t>, 7th Edition. © 2022 Cengage. All Rights Reserved. May not be scanned, copied or duplicated, or posted to a publicly accessible website, in whole or in part.</a:t>
            </a:r>
          </a:p>
        </p:txBody>
      </p:sp>
      <p:pic>
        <p:nvPicPr>
          <p:cNvPr id="10" name="Picture Placeholder 2">
            <a:extLst>
              <a:ext uri="{FF2B5EF4-FFF2-40B4-BE49-F238E27FC236}">
                <a16:creationId xmlns:a16="http://schemas.microsoft.com/office/drawing/2014/main" id="{FED3D82D-187B-4F10-8DEC-2AFBEDFFF412}"/>
              </a:ext>
              <a:ext uri="{C183D7F6-B498-43B3-948B-1728B52AA6E4}">
                <adec:decorative xmlns:adec="http://schemas.microsoft.com/office/drawing/2017/decorative" val="1"/>
              </a:ext>
            </a:extLst>
          </p:cNvPr>
          <p:cNvPicPr>
            <a:picLocks noChangeAspect="1"/>
          </p:cNvPicPr>
          <p:nvPr userDrawn="1"/>
        </p:nvPicPr>
        <p:blipFill>
          <a:blip r:embed="rId4"/>
          <a:srcRect l="470" r="470"/>
          <a:stretch>
            <a:fillRect/>
          </a:stretch>
        </p:blipFill>
        <p:spPr bwMode="auto">
          <a:xfrm>
            <a:off x="246063" y="314482"/>
            <a:ext cx="3343275" cy="431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pic>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5" hasCustomPrompt="1"/>
          </p:nvPr>
        </p:nvSpPr>
        <p:spPr>
          <a:xfrm>
            <a:off x="743576" y="1289684"/>
            <a:ext cx="10711543" cy="3732692"/>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11" name="Text Placeholder 5"/>
          <p:cNvSpPr>
            <a:spLocks noGrp="1"/>
          </p:cNvSpPr>
          <p:nvPr>
            <p:ph type="body" sz="quarter" idx="18" hasCustomPrompt="1"/>
          </p:nvPr>
        </p:nvSpPr>
        <p:spPr>
          <a:xfrm>
            <a:off x="740228" y="1737343"/>
            <a:ext cx="10711543" cy="1462674"/>
          </a:xfrm>
        </p:spPr>
        <p:txBody>
          <a:bodyPr>
            <a:noAutofit/>
          </a:bodyPr>
          <a:lstStyle>
            <a:lvl1pPr marL="342900" indent="-342900" algn="l">
              <a:buFont typeface="Arial" panose="020B0604020202020204" pitchFamily="34" charset="0"/>
              <a:buChar char="•"/>
              <a:defRPr sz="2400" b="0" i="0" baseline="0">
                <a:solidFill>
                  <a:srgbClr val="000000"/>
                </a:solidFill>
                <a:latin typeface="Arial" charset="0"/>
                <a:ea typeface="Arial" charset="0"/>
                <a:cs typeface="Arial" charset="0"/>
              </a:defRPr>
            </a:lvl1pPr>
            <a:lvl2pPr marL="457200" indent="0">
              <a:buClr>
                <a:srgbClr val="000000"/>
              </a:buClr>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Sed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12"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0" indent="0">
              <a:buClr>
                <a:srgbClr val="004A78"/>
              </a:buClr>
              <a:buFont typeface="Arial" charset="0"/>
              <a:buNone/>
              <a:defRPr sz="1800">
                <a:solidFill>
                  <a:srgbClr val="000000"/>
                </a:solidFill>
              </a:defRPr>
            </a:lvl1pPr>
            <a:lvl2pPr marL="457200" indent="0">
              <a:buClr>
                <a:srgbClr val="004A78"/>
              </a:buClr>
              <a:buFont typeface="Arial" charset="0"/>
              <a:buNone/>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vel </a:t>
            </a:r>
            <a:r>
              <a:rPr lang="en-US" dirty="0" err="1"/>
              <a:t>fringilla</a:t>
            </a:r>
            <a:r>
              <a:rPr lang="en-US" dirty="0"/>
              <a:t> </a:t>
            </a:r>
            <a:r>
              <a:rPr lang="en-US" dirty="0" err="1"/>
              <a:t>est</a:t>
            </a:r>
            <a:r>
              <a:rPr lang="en-US" dirty="0"/>
              <a:t> </a:t>
            </a:r>
            <a:r>
              <a:rPr lang="en-US" dirty="0" err="1"/>
              <a:t>ullamcorper</a:t>
            </a:r>
            <a:r>
              <a:rPr lang="en-US" dirty="0"/>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p>
          <a:p>
            <a:pPr lvl="0"/>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p>
          <a:p>
            <a:pPr lvl="0"/>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marL="0" indent="0">
              <a:buClr>
                <a:srgbClr val="004A78"/>
              </a:buClr>
              <a:buFont typeface="Arial" panose="020B0604020202020204" pitchFamily="34" charset="0"/>
              <a:buNone/>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0"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marL="457200" indent="0">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119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dirty="0"/>
              <a:t>Click to edit Master text styles</a:t>
            </a:r>
          </a:p>
        </p:txBody>
      </p:sp>
      <p:pic>
        <p:nvPicPr>
          <p:cNvPr id="7" name="Picture 6"/>
          <p:cNvPicPr>
            <a:picLocks noChangeAspect="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934268"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r>
              <a:rPr lang="en-US" dirty="0"/>
              <a:t>Carey/</a:t>
            </a:r>
            <a:r>
              <a:rPr lang="en-US" dirty="0" err="1"/>
              <a:t>Vodnik</a:t>
            </a:r>
            <a:r>
              <a:rPr lang="en-US" dirty="0"/>
              <a:t>, </a:t>
            </a:r>
            <a:r>
              <a:rPr lang="en-US" i="1" dirty="0"/>
              <a:t>JavaScript for Web Warriors</a:t>
            </a:r>
            <a:r>
              <a:rPr lang="en-US" dirty="0"/>
              <a:t>, 7th Edition. © 2022 Cengage. All Rights Reserved. May not be scanned, copied or duplicated, or posted to a publicly accessible website, in whole or in part.</a:t>
            </a:r>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18" r:id="rId5"/>
    <p:sldLayoutId id="2147483715" r:id="rId6"/>
    <p:sldLayoutId id="2147483716" r:id="rId7"/>
    <p:sldLayoutId id="2147483719" r:id="rId8"/>
    <p:sldLayoutId id="2147483720" r:id="rId9"/>
    <p:sldLayoutId id="2147483723" r:id="rId10"/>
    <p:sldLayoutId id="2147483724" r:id="rId11"/>
    <p:sldLayoutId id="2147483713" r:id="rId12"/>
    <p:sldLayoutId id="2147483717" r:id="rId13"/>
  </p:sldLayoutIdLst>
  <p:hf sldNum="0"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123382" y="2756895"/>
            <a:ext cx="6402684" cy="672105"/>
          </a:xfrm>
        </p:spPr>
        <p:txBody>
          <a:bodyPr/>
          <a:lstStyle/>
          <a:p>
            <a:r>
              <a:rPr lang="en-US" dirty="0"/>
              <a:t>JavaScript for Web Warriors, 7e</a:t>
            </a:r>
            <a:br>
              <a:rPr lang="en-US" dirty="0"/>
            </a:br>
            <a:br>
              <a:rPr lang="en-US" dirty="0"/>
            </a:br>
            <a:r>
              <a:rPr lang="en-US" dirty="0"/>
              <a:t>Chapter 7: Manipulating Data in Strings, Arrays, and Other Objects</a:t>
            </a:r>
          </a:p>
        </p:txBody>
      </p:sp>
      <p:sp>
        <p:nvSpPr>
          <p:cNvPr id="8" name="Footer Placeholder 7"/>
          <p:cNvSpPr>
            <a:spLocks noGrp="1"/>
          </p:cNvSpPr>
          <p:nvPr>
            <p:ph type="ftr" sz="quarter" idx="3"/>
          </p:nvPr>
        </p:nvSpPr>
        <p:spPr/>
        <p:txBody>
          <a:bodyPr/>
          <a:lstStyle/>
          <a:p>
            <a:r>
              <a:rPr lang="en-US" dirty="0"/>
              <a:t>Carey/Vodnik</a:t>
            </a:r>
            <a:r>
              <a:rPr lang="en-US" i="1" dirty="0"/>
              <a:t>, JavaScript for Web Warriors,</a:t>
            </a:r>
            <a:r>
              <a:rPr lang="en-US" dirty="0"/>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6070594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3BFAC-704E-9849-98E0-1513889A9957}"/>
              </a:ext>
            </a:extLst>
          </p:cNvPr>
          <p:cNvSpPr>
            <a:spLocks noGrp="1"/>
          </p:cNvSpPr>
          <p:nvPr>
            <p:ph type="title"/>
          </p:nvPr>
        </p:nvSpPr>
        <p:spPr/>
        <p:txBody>
          <a:bodyPr/>
          <a:lstStyle/>
          <a:p>
            <a:r>
              <a:rPr lang="en-US" dirty="0"/>
              <a:t>Working with Text Strings (3 of 8)</a:t>
            </a:r>
          </a:p>
        </p:txBody>
      </p:sp>
      <p:sp>
        <p:nvSpPr>
          <p:cNvPr id="3" name="Text Placeholder 2">
            <a:extLst>
              <a:ext uri="{FF2B5EF4-FFF2-40B4-BE49-F238E27FC236}">
                <a16:creationId xmlns:a16="http://schemas.microsoft.com/office/drawing/2014/main" id="{8C7CDC30-2A65-7642-B4FD-DAF4BFEC8517}"/>
              </a:ext>
            </a:extLst>
          </p:cNvPr>
          <p:cNvSpPr>
            <a:spLocks noGrp="1"/>
          </p:cNvSpPr>
          <p:nvPr>
            <p:ph type="body" sz="quarter" idx="17"/>
          </p:nvPr>
        </p:nvSpPr>
        <p:spPr>
          <a:xfrm>
            <a:off x="743576" y="1638300"/>
            <a:ext cx="10711543" cy="1461739"/>
          </a:xfrm>
        </p:spPr>
        <p:txBody>
          <a:bodyPr/>
          <a:lstStyle/>
          <a:p>
            <a:r>
              <a:rPr lang="en-US" dirty="0"/>
              <a:t>Modifying text strings</a:t>
            </a:r>
          </a:p>
          <a:p>
            <a:pPr lvl="1"/>
            <a:r>
              <a:rPr lang="en-US" dirty="0"/>
              <a:t>Text strings are </a:t>
            </a:r>
            <a:r>
              <a:rPr lang="en-US" b="1" dirty="0">
                <a:solidFill>
                  <a:srgbClr val="004A78"/>
                </a:solidFill>
              </a:rPr>
              <a:t>immutable</a:t>
            </a:r>
          </a:p>
        </p:txBody>
      </p:sp>
      <p:graphicFrame>
        <p:nvGraphicFramePr>
          <p:cNvPr id="4" name="Table 3">
            <a:extLst>
              <a:ext uri="{FF2B5EF4-FFF2-40B4-BE49-F238E27FC236}">
                <a16:creationId xmlns:a16="http://schemas.microsoft.com/office/drawing/2014/main" id="{E12BC3D5-2938-F544-B07E-EF8D5269F67F}"/>
              </a:ext>
            </a:extLst>
          </p:cNvPr>
          <p:cNvGraphicFramePr>
            <a:graphicFrameLocks noGrp="1"/>
          </p:cNvGraphicFramePr>
          <p:nvPr>
            <p:extLst>
              <p:ext uri="{D42A27DB-BD31-4B8C-83A1-F6EECF244321}">
                <p14:modId xmlns:p14="http://schemas.microsoft.com/office/powerpoint/2010/main" val="1430745256"/>
              </p:ext>
            </p:extLst>
          </p:nvPr>
        </p:nvGraphicFramePr>
        <p:xfrm>
          <a:off x="838200" y="2678588"/>
          <a:ext cx="10515600" cy="3154680"/>
        </p:xfrm>
        <a:graphic>
          <a:graphicData uri="http://schemas.openxmlformats.org/drawingml/2006/table">
            <a:tbl>
              <a:tblPr firstRow="1" bandRow="1">
                <a:tableStyleId>{5C22544A-7EE6-4342-B048-85BDC9FD1C3A}</a:tableStyleId>
              </a:tblPr>
              <a:tblGrid>
                <a:gridCol w="4938132">
                  <a:extLst>
                    <a:ext uri="{9D8B030D-6E8A-4147-A177-3AD203B41FA5}">
                      <a16:colId xmlns:a16="http://schemas.microsoft.com/office/drawing/2014/main" val="3615085389"/>
                    </a:ext>
                  </a:extLst>
                </a:gridCol>
                <a:gridCol w="5577468">
                  <a:extLst>
                    <a:ext uri="{9D8B030D-6E8A-4147-A177-3AD203B41FA5}">
                      <a16:colId xmlns:a16="http://schemas.microsoft.com/office/drawing/2014/main" val="3700219029"/>
                    </a:ext>
                  </a:extLst>
                </a:gridCol>
              </a:tblGrid>
              <a:tr h="376429">
                <a:tc>
                  <a:txBody>
                    <a:bodyPr/>
                    <a:lstStyle/>
                    <a:p>
                      <a:r>
                        <a:rPr lang="en-US" sz="1900" dirty="0"/>
                        <a:t>Method</a:t>
                      </a:r>
                    </a:p>
                  </a:txBody>
                  <a:tcPr/>
                </a:tc>
                <a:tc>
                  <a:txBody>
                    <a:bodyPr/>
                    <a:lstStyle/>
                    <a:p>
                      <a:r>
                        <a:rPr lang="en-US" sz="1900" dirty="0"/>
                        <a:t>Description</a:t>
                      </a:r>
                    </a:p>
                  </a:txBody>
                  <a:tcPr/>
                </a:tc>
                <a:extLst>
                  <a:ext uri="{0D108BD9-81ED-4DB2-BD59-A6C34878D82A}">
                    <a16:rowId xmlns:a16="http://schemas.microsoft.com/office/drawing/2014/main" val="821417080"/>
                  </a:ext>
                </a:extLst>
              </a:tr>
              <a:tr h="376429">
                <a:tc>
                  <a:txBody>
                    <a:bodyPr/>
                    <a:lstStyle/>
                    <a:p>
                      <a:r>
                        <a:rPr lang="en-US" sz="1900" i="1" dirty="0" err="1">
                          <a:latin typeface="Courier New" panose="02070309020205020404" pitchFamily="49" charset="0"/>
                          <a:cs typeface="Courier New" panose="02070309020205020404" pitchFamily="49" charset="0"/>
                        </a:rPr>
                        <a:t>string</a:t>
                      </a:r>
                      <a:r>
                        <a:rPr lang="en-US" sz="1900" dirty="0" err="1">
                          <a:latin typeface="Courier New" panose="02070309020205020404" pitchFamily="49" charset="0"/>
                          <a:cs typeface="Courier New" panose="02070309020205020404" pitchFamily="49" charset="0"/>
                        </a:rPr>
                        <a:t>.toLowerCase</a:t>
                      </a:r>
                      <a:r>
                        <a:rPr lang="en-US" sz="1900" dirty="0">
                          <a:latin typeface="Courier New" panose="02070309020205020404" pitchFamily="49" charset="0"/>
                          <a:cs typeface="Courier New" panose="02070309020205020404" pitchFamily="49" charset="0"/>
                        </a:rPr>
                        <a:t>()</a:t>
                      </a:r>
                    </a:p>
                  </a:txBody>
                  <a:tcPr/>
                </a:tc>
                <a:tc>
                  <a:txBody>
                    <a:bodyPr/>
                    <a:lstStyle/>
                    <a:p>
                      <a:r>
                        <a:rPr lang="en-US" sz="1900" dirty="0"/>
                        <a:t>Converts </a:t>
                      </a:r>
                      <a:r>
                        <a:rPr lang="en-US" sz="1900" i="1" dirty="0">
                          <a:latin typeface="Courier New" panose="02070309020205020404" pitchFamily="49" charset="0"/>
                          <a:cs typeface="Courier New" panose="02070309020205020404" pitchFamily="49" charset="0"/>
                        </a:rPr>
                        <a:t>string</a:t>
                      </a:r>
                      <a:r>
                        <a:rPr lang="en-US" sz="1900" dirty="0"/>
                        <a:t> to lowercase characters</a:t>
                      </a:r>
                    </a:p>
                  </a:txBody>
                  <a:tcPr/>
                </a:tc>
                <a:extLst>
                  <a:ext uri="{0D108BD9-81ED-4DB2-BD59-A6C34878D82A}">
                    <a16:rowId xmlns:a16="http://schemas.microsoft.com/office/drawing/2014/main" val="2930456519"/>
                  </a:ext>
                </a:extLst>
              </a:tr>
              <a:tr h="376429">
                <a:tc>
                  <a:txBody>
                    <a:bodyPr/>
                    <a:lstStyle/>
                    <a:p>
                      <a:r>
                        <a:rPr lang="en-US" sz="1900" i="1" dirty="0" err="1">
                          <a:latin typeface="Courier New" panose="02070309020205020404" pitchFamily="49" charset="0"/>
                          <a:cs typeface="Courier New" panose="02070309020205020404" pitchFamily="49" charset="0"/>
                        </a:rPr>
                        <a:t>string</a:t>
                      </a:r>
                      <a:r>
                        <a:rPr lang="en-US" sz="1900" dirty="0" err="1">
                          <a:latin typeface="Courier New" panose="02070309020205020404" pitchFamily="49" charset="0"/>
                          <a:cs typeface="Courier New" panose="02070309020205020404" pitchFamily="49" charset="0"/>
                        </a:rPr>
                        <a:t>.toLocaleLowerCase</a:t>
                      </a:r>
                      <a:r>
                        <a:rPr lang="en-US" sz="1900" dirty="0">
                          <a:latin typeface="Courier New" panose="02070309020205020404" pitchFamily="49" charset="0"/>
                          <a:cs typeface="Courier New" panose="02070309020205020404" pitchFamily="49" charset="0"/>
                        </a:rPr>
                        <a:t>(</a:t>
                      </a:r>
                      <a:r>
                        <a:rPr lang="en-US" sz="1900" i="1" dirty="0">
                          <a:latin typeface="Courier New" panose="02070309020205020404" pitchFamily="49" charset="0"/>
                          <a:cs typeface="Courier New" panose="02070309020205020404" pitchFamily="49" charset="0"/>
                        </a:rPr>
                        <a:t>locale</a:t>
                      </a:r>
                      <a:r>
                        <a:rPr lang="en-US" sz="1900" dirty="0">
                          <a:latin typeface="Courier New" panose="02070309020205020404" pitchFamily="49" charset="0"/>
                          <a:cs typeface="Courier New" panose="02070309020205020404" pitchFamily="49" charset="0"/>
                        </a:rPr>
                        <a:t>)</a:t>
                      </a:r>
                    </a:p>
                  </a:txBody>
                  <a:tcPr/>
                </a:tc>
                <a:tc>
                  <a:txBody>
                    <a:bodyPr/>
                    <a:lstStyle/>
                    <a:p>
                      <a:r>
                        <a:rPr lang="en-US" sz="1900" dirty="0"/>
                        <a:t>Converts </a:t>
                      </a:r>
                      <a:r>
                        <a:rPr lang="en-US" sz="1900" i="1" dirty="0">
                          <a:latin typeface="Courier New" panose="02070309020205020404" pitchFamily="49" charset="0"/>
                          <a:cs typeface="Courier New" panose="02070309020205020404" pitchFamily="49" charset="0"/>
                        </a:rPr>
                        <a:t>string</a:t>
                      </a:r>
                      <a:r>
                        <a:rPr lang="en-US" sz="1900" dirty="0"/>
                        <a:t> to lowercase characters based on the user’s </a:t>
                      </a:r>
                      <a:r>
                        <a:rPr lang="en-US" sz="1900" i="1" dirty="0">
                          <a:latin typeface="Courier New" panose="02070309020205020404" pitchFamily="49" charset="0"/>
                          <a:cs typeface="Courier New" panose="02070309020205020404" pitchFamily="49" charset="0"/>
                        </a:rPr>
                        <a:t>locale</a:t>
                      </a:r>
                    </a:p>
                  </a:txBody>
                  <a:tcPr/>
                </a:tc>
                <a:extLst>
                  <a:ext uri="{0D108BD9-81ED-4DB2-BD59-A6C34878D82A}">
                    <a16:rowId xmlns:a16="http://schemas.microsoft.com/office/drawing/2014/main" val="563493335"/>
                  </a:ext>
                </a:extLst>
              </a:tr>
              <a:tr h="376429">
                <a:tc>
                  <a:txBody>
                    <a:bodyPr/>
                    <a:lstStyle/>
                    <a:p>
                      <a:r>
                        <a:rPr lang="en-US" sz="1900" i="1" dirty="0" err="1">
                          <a:latin typeface="Courier New" panose="02070309020205020404" pitchFamily="49" charset="0"/>
                          <a:cs typeface="Courier New" panose="02070309020205020404" pitchFamily="49" charset="0"/>
                        </a:rPr>
                        <a:t>string</a:t>
                      </a:r>
                      <a:r>
                        <a:rPr lang="en-US" sz="1900" dirty="0" err="1">
                          <a:latin typeface="Courier New" panose="02070309020205020404" pitchFamily="49" charset="0"/>
                          <a:cs typeface="Courier New" panose="02070309020205020404" pitchFamily="49" charset="0"/>
                        </a:rPr>
                        <a:t>.toUpperCase</a:t>
                      </a:r>
                      <a:r>
                        <a:rPr lang="en-US" sz="1900" dirty="0">
                          <a:latin typeface="Courier New" panose="02070309020205020404" pitchFamily="49" charset="0"/>
                          <a:cs typeface="Courier New" panose="02070309020205020404" pitchFamily="49" charset="0"/>
                        </a:rPr>
                        <a:t>()</a:t>
                      </a:r>
                    </a:p>
                  </a:txBody>
                  <a:tcPr/>
                </a:tc>
                <a:tc>
                  <a:txBody>
                    <a:bodyPr/>
                    <a:lstStyle/>
                    <a:p>
                      <a:r>
                        <a:rPr lang="en-US" sz="1900" dirty="0"/>
                        <a:t>Converts </a:t>
                      </a:r>
                      <a:r>
                        <a:rPr lang="en-US" sz="1900" i="1" dirty="0">
                          <a:latin typeface="Courier New" panose="02070309020205020404" pitchFamily="49" charset="0"/>
                          <a:cs typeface="Courier New" panose="02070309020205020404" pitchFamily="49" charset="0"/>
                        </a:rPr>
                        <a:t>string</a:t>
                      </a:r>
                      <a:r>
                        <a:rPr lang="en-US" sz="1900" dirty="0"/>
                        <a:t> to uppercase characters</a:t>
                      </a:r>
                    </a:p>
                  </a:txBody>
                  <a:tcPr/>
                </a:tc>
                <a:extLst>
                  <a:ext uri="{0D108BD9-81ED-4DB2-BD59-A6C34878D82A}">
                    <a16:rowId xmlns:a16="http://schemas.microsoft.com/office/drawing/2014/main" val="484082364"/>
                  </a:ext>
                </a:extLst>
              </a:tr>
              <a:tr h="376429">
                <a:tc>
                  <a:txBody>
                    <a:bodyPr/>
                    <a:lstStyle/>
                    <a:p>
                      <a:r>
                        <a:rPr lang="en-US" sz="1900" i="1" dirty="0" err="1">
                          <a:latin typeface="Courier New" panose="02070309020205020404" pitchFamily="49" charset="0"/>
                          <a:cs typeface="Courier New" panose="02070309020205020404" pitchFamily="49" charset="0"/>
                        </a:rPr>
                        <a:t>string</a:t>
                      </a:r>
                      <a:r>
                        <a:rPr lang="en-US" sz="1900" dirty="0" err="1">
                          <a:latin typeface="Courier New" panose="02070309020205020404" pitchFamily="49" charset="0"/>
                          <a:cs typeface="Courier New" panose="02070309020205020404" pitchFamily="49" charset="0"/>
                        </a:rPr>
                        <a:t>.toLocaleUpperCase</a:t>
                      </a:r>
                      <a:r>
                        <a:rPr lang="en-US" sz="1900" dirty="0">
                          <a:latin typeface="Courier New" panose="02070309020205020404" pitchFamily="49" charset="0"/>
                          <a:cs typeface="Courier New" panose="02070309020205020404" pitchFamily="49" charset="0"/>
                        </a:rPr>
                        <a:t>(</a:t>
                      </a:r>
                      <a:r>
                        <a:rPr lang="en-US" sz="1900" i="1" dirty="0">
                          <a:latin typeface="Courier New" panose="02070309020205020404" pitchFamily="49" charset="0"/>
                          <a:cs typeface="Courier New" panose="02070309020205020404" pitchFamily="49" charset="0"/>
                        </a:rPr>
                        <a:t>locale</a:t>
                      </a:r>
                      <a:r>
                        <a:rPr lang="en-US" sz="1900" dirty="0">
                          <a:latin typeface="Courier New" panose="02070309020205020404" pitchFamily="49" charset="0"/>
                          <a:cs typeface="Courier New" panose="02070309020205020404" pitchFamily="49" charset="0"/>
                        </a:rPr>
                        <a:t>)</a:t>
                      </a:r>
                    </a:p>
                  </a:txBody>
                  <a:tcPr/>
                </a:tc>
                <a:tc>
                  <a:txBody>
                    <a:bodyPr/>
                    <a:lstStyle/>
                    <a:p>
                      <a:r>
                        <a:rPr lang="en-US" sz="1900" dirty="0"/>
                        <a:t>Converts </a:t>
                      </a:r>
                      <a:r>
                        <a:rPr lang="en-US" sz="1900" i="1" dirty="0">
                          <a:latin typeface="Courier New" panose="02070309020205020404" pitchFamily="49" charset="0"/>
                          <a:cs typeface="Courier New" panose="02070309020205020404" pitchFamily="49" charset="0"/>
                        </a:rPr>
                        <a:t>string</a:t>
                      </a:r>
                      <a:r>
                        <a:rPr lang="en-US" sz="1900" dirty="0"/>
                        <a:t> to uppercase characters based on the user’s </a:t>
                      </a:r>
                      <a:r>
                        <a:rPr lang="en-US" sz="1900" i="1" dirty="0">
                          <a:latin typeface="Courier New" panose="02070309020205020404" pitchFamily="49" charset="0"/>
                          <a:cs typeface="Courier New" panose="02070309020205020404" pitchFamily="49" charset="0"/>
                        </a:rPr>
                        <a:t>locale</a:t>
                      </a:r>
                    </a:p>
                  </a:txBody>
                  <a:tcPr/>
                </a:tc>
                <a:extLst>
                  <a:ext uri="{0D108BD9-81ED-4DB2-BD59-A6C34878D82A}">
                    <a16:rowId xmlns:a16="http://schemas.microsoft.com/office/drawing/2014/main" val="1294740723"/>
                  </a:ext>
                </a:extLst>
              </a:tr>
              <a:tr h="376429">
                <a:tc>
                  <a:txBody>
                    <a:bodyPr/>
                    <a:lstStyle/>
                    <a:p>
                      <a:r>
                        <a:rPr lang="en-US" sz="1900" i="1" dirty="0" err="1">
                          <a:latin typeface="Courier New" panose="02070309020205020404" pitchFamily="49" charset="0"/>
                          <a:cs typeface="Courier New" panose="02070309020205020404" pitchFamily="49" charset="0"/>
                        </a:rPr>
                        <a:t>string</a:t>
                      </a:r>
                      <a:r>
                        <a:rPr lang="en-US" sz="1900" dirty="0" err="1">
                          <a:latin typeface="Courier New" panose="02070309020205020404" pitchFamily="49" charset="0"/>
                          <a:cs typeface="Courier New" panose="02070309020205020404" pitchFamily="49" charset="0"/>
                        </a:rPr>
                        <a:t>.trim</a:t>
                      </a:r>
                      <a:r>
                        <a:rPr lang="en-US" sz="1900" dirty="0">
                          <a:latin typeface="Courier New" panose="02070309020205020404" pitchFamily="49" charset="0"/>
                          <a:cs typeface="Courier New" panose="02070309020205020404" pitchFamily="49" charset="0"/>
                        </a:rPr>
                        <a:t>()</a:t>
                      </a:r>
                    </a:p>
                  </a:txBody>
                  <a:tcPr/>
                </a:tc>
                <a:tc>
                  <a:txBody>
                    <a:bodyPr/>
                    <a:lstStyle/>
                    <a:p>
                      <a:r>
                        <a:rPr lang="en-US" sz="1900" dirty="0"/>
                        <a:t>Removes whitespace characters from the start and end of </a:t>
                      </a:r>
                      <a:r>
                        <a:rPr lang="en-US" sz="1900" i="1" dirty="0">
                          <a:latin typeface="Courier New" panose="02070309020205020404" pitchFamily="49" charset="0"/>
                          <a:cs typeface="Courier New" panose="02070309020205020404" pitchFamily="49" charset="0"/>
                        </a:rPr>
                        <a:t>string</a:t>
                      </a:r>
                    </a:p>
                  </a:txBody>
                  <a:tcPr/>
                </a:tc>
                <a:extLst>
                  <a:ext uri="{0D108BD9-81ED-4DB2-BD59-A6C34878D82A}">
                    <a16:rowId xmlns:a16="http://schemas.microsoft.com/office/drawing/2014/main" val="1798474666"/>
                  </a:ext>
                </a:extLst>
              </a:tr>
            </a:tbl>
          </a:graphicData>
        </a:graphic>
      </p:graphicFrame>
    </p:spTree>
    <p:extLst>
      <p:ext uri="{BB962C8B-B14F-4D97-AF65-F5344CB8AC3E}">
        <p14:creationId xmlns:p14="http://schemas.microsoft.com/office/powerpoint/2010/main" val="2116624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CE3FE-ADF8-754A-B4B7-31A3DE6F205D}"/>
              </a:ext>
            </a:extLst>
          </p:cNvPr>
          <p:cNvSpPr>
            <a:spLocks noGrp="1"/>
          </p:cNvSpPr>
          <p:nvPr>
            <p:ph type="title"/>
          </p:nvPr>
        </p:nvSpPr>
        <p:spPr/>
        <p:txBody>
          <a:bodyPr/>
          <a:lstStyle/>
          <a:p>
            <a:r>
              <a:rPr lang="en-US" dirty="0"/>
              <a:t>Working with Text Strings (4 of 8)</a:t>
            </a:r>
          </a:p>
        </p:txBody>
      </p:sp>
      <p:pic>
        <p:nvPicPr>
          <p:cNvPr id="6" name="Picture Placeholder 5" descr="A code block with code that modifies the source text. Program code. In the code, the words in the variable names are merged, and the code contains the following keywords: function, catch, log. Line 1: indented 3 times: Forward slash, forward slash, Generate the word cloud. Line 2, indented 3 times: word Cloud, left parenthesis, source Text, right parenthesis, semicolon. Line 3, indented twice. Right brace. Line 4, Indented once: Right brace. Line 5: Blank. Line 6, indented once: Forward slash, forward slash, Alert the user to select a text file. Line 7, indented once: catch, left parenthesis, e r r, right parenthesis, left brace. line 8, indented twice: window, dot, alert, left parenthesis, e r r, right parenthesis, semicolon. Line 9, indented once: Right brace. Line 10: Blank. Line 11, indented once: function, word Cloud, left parenthesis, source Text, right parenthesis, left brace. Line 12, indented twice: Forward slash, forward slash, Convert the source text to lowercase. Line 13, indented twice: Forward slash, forward slash, and remove leading and trailing whitespace. Line 14, indented twice: source Text, equals, source Text, dot, to Lower Case, left parenthesis, right parenthesis, semicolon. Line 15, indented twice: source Text, equals source Text, dot, trim, left parenthesis, right parenthesis, semicolon. Line 16: Blank. Line 17, indented twice: console, dot, log, left parenthesis, source Text, right parenthesis, semicolon. Line 18, indented once: Right brace. Line 19: Right brace, semicolon. In line 2 of the above code, the word Cloud function is called using the source Text as the argument. In line 11, the code for the word Cloud function begins. In line 14, the characters in source Text are converted into lowercase. In line 15, the leading and trailing whitespaces are removed. In line 17, the revised source text is written to the debugger console.">
            <a:extLst>
              <a:ext uri="{FF2B5EF4-FFF2-40B4-BE49-F238E27FC236}">
                <a16:creationId xmlns:a16="http://schemas.microsoft.com/office/drawing/2014/main" id="{623BA173-732F-764C-8D20-A197A16A8909}"/>
              </a:ext>
            </a:extLst>
          </p:cNvPr>
          <p:cNvPicPr>
            <a:picLocks noGrp="1" noChangeAspect="1"/>
          </p:cNvPicPr>
          <p:nvPr>
            <p:ph type="pic" sz="quarter" idx="10"/>
          </p:nvPr>
        </p:nvPicPr>
        <p:blipFill>
          <a:blip r:embed="rId2"/>
          <a:stretch>
            <a:fillRect/>
          </a:stretch>
        </p:blipFill>
        <p:spPr>
          <a:xfrm>
            <a:off x="838199" y="1449659"/>
            <a:ext cx="7427064" cy="4429161"/>
          </a:xfrm>
        </p:spPr>
      </p:pic>
      <p:sp>
        <p:nvSpPr>
          <p:cNvPr id="4" name="Text Placeholder 3">
            <a:extLst>
              <a:ext uri="{FF2B5EF4-FFF2-40B4-BE49-F238E27FC236}">
                <a16:creationId xmlns:a16="http://schemas.microsoft.com/office/drawing/2014/main" id="{610589BB-6145-A447-BC9E-D9511A749345}"/>
              </a:ext>
            </a:extLst>
          </p:cNvPr>
          <p:cNvSpPr>
            <a:spLocks noGrp="1"/>
          </p:cNvSpPr>
          <p:nvPr>
            <p:ph type="body" sz="quarter" idx="11"/>
          </p:nvPr>
        </p:nvSpPr>
        <p:spPr>
          <a:xfrm>
            <a:off x="9188604" y="4070657"/>
            <a:ext cx="2266773" cy="1808163"/>
          </a:xfrm>
        </p:spPr>
        <p:txBody>
          <a:bodyPr/>
          <a:lstStyle/>
          <a:p>
            <a:r>
              <a:rPr lang="en-US" dirty="0"/>
              <a:t>Figure 7-11 Modifying the source text</a:t>
            </a:r>
          </a:p>
        </p:txBody>
      </p:sp>
    </p:spTree>
    <p:extLst>
      <p:ext uri="{BB962C8B-B14F-4D97-AF65-F5344CB8AC3E}">
        <p14:creationId xmlns:p14="http://schemas.microsoft.com/office/powerpoint/2010/main" val="1847644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21138-94F4-1149-B647-61997C2EEE8F}"/>
              </a:ext>
            </a:extLst>
          </p:cNvPr>
          <p:cNvSpPr>
            <a:spLocks noGrp="1"/>
          </p:cNvSpPr>
          <p:nvPr>
            <p:ph type="title"/>
          </p:nvPr>
        </p:nvSpPr>
        <p:spPr/>
        <p:txBody>
          <a:bodyPr/>
          <a:lstStyle/>
          <a:p>
            <a:r>
              <a:rPr lang="en-US" dirty="0"/>
              <a:t>Working with Text Strings (5 of 8)</a:t>
            </a:r>
          </a:p>
        </p:txBody>
      </p:sp>
      <p:sp>
        <p:nvSpPr>
          <p:cNvPr id="3" name="Text Placeholder 2">
            <a:extLst>
              <a:ext uri="{FF2B5EF4-FFF2-40B4-BE49-F238E27FC236}">
                <a16:creationId xmlns:a16="http://schemas.microsoft.com/office/drawing/2014/main" id="{1DE04DBC-6FAC-B040-803F-B168E909EF4B}"/>
              </a:ext>
            </a:extLst>
          </p:cNvPr>
          <p:cNvSpPr>
            <a:spLocks noGrp="1"/>
          </p:cNvSpPr>
          <p:nvPr>
            <p:ph type="body" sz="quarter" idx="17"/>
          </p:nvPr>
        </p:nvSpPr>
        <p:spPr/>
        <p:txBody>
          <a:bodyPr/>
          <a:lstStyle/>
          <a:p>
            <a:r>
              <a:rPr lang="en-US" dirty="0"/>
              <a:t>Extracting characters and substrings</a:t>
            </a:r>
          </a:p>
          <a:p>
            <a:pPr lvl="1"/>
            <a:r>
              <a:rPr lang="en-US" dirty="0"/>
              <a:t>Sample expression to extract a single character using the </a:t>
            </a:r>
            <a:r>
              <a:rPr lang="en-US" dirty="0" err="1">
                <a:latin typeface="Courier New" panose="02070309020205020404" pitchFamily="49" charset="0"/>
                <a:cs typeface="Courier New" panose="02070309020205020404" pitchFamily="49" charset="0"/>
              </a:rPr>
              <a:t>charAt</a:t>
            </a:r>
            <a:r>
              <a:rPr lang="en-US" dirty="0">
                <a:latin typeface="Courier New" panose="02070309020205020404" pitchFamily="49" charset="0"/>
                <a:cs typeface="Courier New" panose="02070309020205020404" pitchFamily="49" charset="0"/>
              </a:rPr>
              <a:t>()</a:t>
            </a:r>
            <a:r>
              <a:rPr lang="en-US" dirty="0"/>
              <a:t> method:</a:t>
            </a:r>
            <a:br>
              <a:rPr lang="en-US" dirty="0"/>
            </a:br>
            <a:r>
              <a:rPr lang="en-US" dirty="0">
                <a:latin typeface="Courier New" panose="02070309020205020404" pitchFamily="49" charset="0"/>
                <a:cs typeface="Courier New" panose="02070309020205020404" pitchFamily="49" charset="0"/>
              </a:rPr>
              <a:t>"Abraham Lincoln".</a:t>
            </a:r>
            <a:r>
              <a:rPr lang="en-US" dirty="0" err="1">
                <a:latin typeface="Courier New" panose="02070309020205020404" pitchFamily="49" charset="0"/>
                <a:cs typeface="Courier New" panose="02070309020205020404" pitchFamily="49" charset="0"/>
              </a:rPr>
              <a:t>charAt</a:t>
            </a:r>
            <a:r>
              <a:rPr lang="en-US" dirty="0">
                <a:latin typeface="Courier New" panose="02070309020205020404" pitchFamily="49" charset="0"/>
                <a:cs typeface="Courier New" panose="02070309020205020404" pitchFamily="49" charset="0"/>
              </a:rPr>
              <a:t>(4) // returns "h"</a:t>
            </a:r>
          </a:p>
          <a:p>
            <a:pPr lvl="1"/>
            <a:r>
              <a:rPr lang="en-US" dirty="0"/>
              <a:t>Extract longer substrings using the </a:t>
            </a:r>
            <a:r>
              <a:rPr lang="en-US" dirty="0">
                <a:latin typeface="Courier New" panose="02070309020205020404" pitchFamily="49" charset="0"/>
                <a:cs typeface="Courier New" panose="02070309020205020404" pitchFamily="49" charset="0"/>
              </a:rPr>
              <a:t>slice()</a:t>
            </a:r>
            <a:r>
              <a:rPr lang="en-US" dirty="0"/>
              <a:t>, </a:t>
            </a:r>
            <a:r>
              <a:rPr lang="en-US" dirty="0" err="1">
                <a:latin typeface="Courier New" panose="02070309020205020404" pitchFamily="49" charset="0"/>
                <a:cs typeface="Courier New" panose="02070309020205020404" pitchFamily="49" charset="0"/>
              </a:rPr>
              <a:t>substr</a:t>
            </a:r>
            <a:r>
              <a:rPr lang="en-US" dirty="0">
                <a:latin typeface="Courier New" panose="02070309020205020404" pitchFamily="49" charset="0"/>
                <a:cs typeface="Courier New" panose="02070309020205020404" pitchFamily="49" charset="0"/>
              </a:rPr>
              <a:t>()</a:t>
            </a:r>
            <a:r>
              <a:rPr lang="en-US" dirty="0"/>
              <a:t>, and </a:t>
            </a:r>
            <a:r>
              <a:rPr lang="en-US" dirty="0">
                <a:latin typeface="Courier New" panose="02070309020205020404" pitchFamily="49" charset="0"/>
                <a:cs typeface="Courier New" panose="02070309020205020404" pitchFamily="49" charset="0"/>
              </a:rPr>
              <a:t>substring()</a:t>
            </a:r>
            <a:r>
              <a:rPr lang="en-US" dirty="0"/>
              <a:t> methods</a:t>
            </a:r>
          </a:p>
          <a:p>
            <a:pPr lvl="2"/>
            <a:r>
              <a:rPr lang="en-US" dirty="0"/>
              <a:t>All accept: first argument specifying where extraction begins and second (optional) argument specifying where the extraction ends</a:t>
            </a:r>
          </a:p>
          <a:p>
            <a:pPr lvl="2"/>
            <a:r>
              <a:rPr lang="en-US" dirty="0"/>
              <a:t>Second argument refers to index of the character after the end of the extraction for the </a:t>
            </a:r>
            <a:r>
              <a:rPr lang="en-US" dirty="0">
                <a:latin typeface="Courier New" panose="02070309020205020404" pitchFamily="49" charset="0"/>
                <a:cs typeface="Courier New" panose="02070309020205020404" pitchFamily="49" charset="0"/>
              </a:rPr>
              <a:t>slice()</a:t>
            </a:r>
            <a:r>
              <a:rPr lang="en-US" dirty="0"/>
              <a:t> and </a:t>
            </a:r>
            <a:r>
              <a:rPr lang="en-US" dirty="0">
                <a:latin typeface="Courier New" panose="02070309020205020404" pitchFamily="49" charset="0"/>
                <a:cs typeface="Courier New" panose="02070309020205020404" pitchFamily="49" charset="0"/>
              </a:rPr>
              <a:t>substring()</a:t>
            </a:r>
            <a:r>
              <a:rPr lang="en-US" dirty="0"/>
              <a:t> methods</a:t>
            </a:r>
          </a:p>
          <a:p>
            <a:pPr lvl="2"/>
            <a:r>
              <a:rPr lang="en-US" dirty="0"/>
              <a:t>Second argument refers to the number of characters to extract for the </a:t>
            </a:r>
            <a:r>
              <a:rPr lang="en-US" dirty="0" err="1">
                <a:latin typeface="Courier New" panose="02070309020205020404" pitchFamily="49" charset="0"/>
                <a:cs typeface="Courier New" panose="02070309020205020404" pitchFamily="49" charset="0"/>
              </a:rPr>
              <a:t>substr</a:t>
            </a:r>
            <a:r>
              <a:rPr lang="en-US" dirty="0">
                <a:latin typeface="Courier New" panose="02070309020205020404" pitchFamily="49" charset="0"/>
                <a:cs typeface="Courier New" panose="02070309020205020404" pitchFamily="49" charset="0"/>
              </a:rPr>
              <a:t>()</a:t>
            </a:r>
            <a:r>
              <a:rPr lang="en-US" dirty="0"/>
              <a:t> method</a:t>
            </a:r>
          </a:p>
          <a:p>
            <a:pPr lvl="2"/>
            <a:r>
              <a:rPr lang="en-US" dirty="0"/>
              <a:t>With one argument, all three extract to the end of the string</a:t>
            </a:r>
          </a:p>
        </p:txBody>
      </p:sp>
    </p:spTree>
    <p:extLst>
      <p:ext uri="{BB962C8B-B14F-4D97-AF65-F5344CB8AC3E}">
        <p14:creationId xmlns:p14="http://schemas.microsoft.com/office/powerpoint/2010/main" val="11133671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21138-94F4-1149-B647-61997C2EEE8F}"/>
              </a:ext>
            </a:extLst>
          </p:cNvPr>
          <p:cNvSpPr>
            <a:spLocks noGrp="1"/>
          </p:cNvSpPr>
          <p:nvPr>
            <p:ph type="title"/>
          </p:nvPr>
        </p:nvSpPr>
        <p:spPr/>
        <p:txBody>
          <a:bodyPr/>
          <a:lstStyle/>
          <a:p>
            <a:r>
              <a:rPr lang="en-US" dirty="0"/>
              <a:t>Working with Text Strings (6 of 8)</a:t>
            </a:r>
          </a:p>
        </p:txBody>
      </p:sp>
      <p:sp>
        <p:nvSpPr>
          <p:cNvPr id="3" name="Text Placeholder 2">
            <a:extLst>
              <a:ext uri="{FF2B5EF4-FFF2-40B4-BE49-F238E27FC236}">
                <a16:creationId xmlns:a16="http://schemas.microsoft.com/office/drawing/2014/main" id="{1DE04DBC-6FAC-B040-803F-B168E909EF4B}"/>
              </a:ext>
            </a:extLst>
          </p:cNvPr>
          <p:cNvSpPr>
            <a:spLocks noGrp="1"/>
          </p:cNvSpPr>
          <p:nvPr>
            <p:ph type="body" sz="quarter" idx="17"/>
          </p:nvPr>
        </p:nvSpPr>
        <p:spPr/>
        <p:txBody>
          <a:bodyPr/>
          <a:lstStyle/>
          <a:p>
            <a:r>
              <a:rPr lang="en-US" dirty="0"/>
              <a:t>Extracting characters and substrings (continued)</a:t>
            </a:r>
          </a:p>
          <a:p>
            <a:pPr lvl="1"/>
            <a:r>
              <a:rPr lang="en-US" dirty="0"/>
              <a:t>Sample expressions using the </a:t>
            </a:r>
            <a:r>
              <a:rPr lang="en-US" dirty="0">
                <a:latin typeface="Courier New" panose="02070309020205020404" pitchFamily="49" charset="0"/>
                <a:cs typeface="Courier New" panose="02070309020205020404" pitchFamily="49" charset="0"/>
              </a:rPr>
              <a:t>slice()</a:t>
            </a:r>
            <a:r>
              <a:rPr lang="en-US" dirty="0"/>
              <a:t>, </a:t>
            </a:r>
            <a:r>
              <a:rPr lang="en-US" dirty="0" err="1">
                <a:latin typeface="Courier New" panose="02070309020205020404" pitchFamily="49" charset="0"/>
                <a:cs typeface="Courier New" panose="02070309020205020404" pitchFamily="49" charset="0"/>
              </a:rPr>
              <a:t>substr</a:t>
            </a:r>
            <a:r>
              <a:rPr lang="en-US" dirty="0">
                <a:latin typeface="Courier New" panose="02070309020205020404" pitchFamily="49" charset="0"/>
                <a:cs typeface="Courier New" panose="02070309020205020404" pitchFamily="49" charset="0"/>
              </a:rPr>
              <a:t>()</a:t>
            </a:r>
            <a:r>
              <a:rPr lang="en-US" dirty="0"/>
              <a:t>, and </a:t>
            </a:r>
            <a:r>
              <a:rPr lang="en-US" dirty="0">
                <a:latin typeface="Courier New" panose="02070309020205020404" pitchFamily="49" charset="0"/>
                <a:cs typeface="Courier New" panose="02070309020205020404" pitchFamily="49" charset="0"/>
              </a:rPr>
              <a:t>substring()</a:t>
            </a:r>
            <a:r>
              <a:rPr lang="en-US" dirty="0"/>
              <a:t> methods:</a:t>
            </a:r>
            <a:br>
              <a:rPr lang="en-US" dirty="0"/>
            </a:br>
            <a:r>
              <a:rPr lang="en-US" dirty="0">
                <a:latin typeface="Courier New" panose="02070309020205020404" pitchFamily="49" charset="0"/>
                <a:cs typeface="Courier New" panose="02070309020205020404" pitchFamily="49" charset="0"/>
              </a:rPr>
              <a:t>"Abraham </a:t>
            </a:r>
            <a:r>
              <a:rPr lang="en-US" dirty="0" err="1">
                <a:latin typeface="Courier New" panose="02070309020205020404" pitchFamily="49" charset="0"/>
                <a:cs typeface="Courier New" panose="02070309020205020404" pitchFamily="49" charset="0"/>
              </a:rPr>
              <a:t>Lincoln".slice</a:t>
            </a:r>
            <a:r>
              <a:rPr lang="en-US" dirty="0">
                <a:latin typeface="Courier New" panose="02070309020205020404" pitchFamily="49" charset="0"/>
                <a:cs typeface="Courier New" panose="02070309020205020404" pitchFamily="49" charset="0"/>
              </a:rPr>
              <a:t>(4,10) // "ham Li"</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"Abraham </a:t>
            </a:r>
            <a:r>
              <a:rPr lang="en-US" dirty="0" err="1">
                <a:latin typeface="Courier New" panose="02070309020205020404" pitchFamily="49" charset="0"/>
                <a:cs typeface="Courier New" panose="02070309020205020404" pitchFamily="49" charset="0"/>
              </a:rPr>
              <a:t>Lincoln".substring</a:t>
            </a:r>
            <a:r>
              <a:rPr lang="en-US" dirty="0">
                <a:latin typeface="Courier New" panose="02070309020205020404" pitchFamily="49" charset="0"/>
                <a:cs typeface="Courier New" panose="02070309020205020404" pitchFamily="49" charset="0"/>
              </a:rPr>
              <a:t>(4,10) // "ham Li"</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"Abraham Lincoln".</a:t>
            </a:r>
            <a:r>
              <a:rPr lang="en-US" dirty="0" err="1">
                <a:latin typeface="Courier New" panose="02070309020205020404" pitchFamily="49" charset="0"/>
                <a:cs typeface="Courier New" panose="02070309020205020404" pitchFamily="49" charset="0"/>
              </a:rPr>
              <a:t>substr</a:t>
            </a:r>
            <a:r>
              <a:rPr lang="en-US" dirty="0">
                <a:latin typeface="Courier New" panose="02070309020205020404" pitchFamily="49" charset="0"/>
                <a:cs typeface="Courier New" panose="02070309020205020404" pitchFamily="49" charset="0"/>
              </a:rPr>
              <a:t>(4,10) // "ham </a:t>
            </a:r>
            <a:r>
              <a:rPr lang="en-US" dirty="0" err="1">
                <a:latin typeface="Courier New" panose="02070309020205020404" pitchFamily="49" charset="0"/>
                <a:cs typeface="Courier New" panose="02070309020205020404" pitchFamily="49" charset="0"/>
              </a:rPr>
              <a:t>Licoln</a:t>
            </a:r>
            <a:r>
              <a:rPr lang="en-US" dirty="0">
                <a:latin typeface="Courier New" panose="02070309020205020404" pitchFamily="49" charset="0"/>
                <a:cs typeface="Courier New" panose="02070309020205020404" pitchFamily="49" charset="0"/>
              </a:rPr>
              <a:t>"</a:t>
            </a:r>
          </a:p>
          <a:p>
            <a:pPr lvl="1"/>
            <a:r>
              <a:rPr lang="en-US" dirty="0"/>
              <a:t>When the first argument is negative, the </a:t>
            </a:r>
            <a:r>
              <a:rPr lang="en-US" dirty="0">
                <a:latin typeface="Courier New" panose="02070309020205020404" pitchFamily="49" charset="0"/>
                <a:cs typeface="Courier New" panose="02070309020205020404" pitchFamily="49" charset="0"/>
              </a:rPr>
              <a:t>slice()</a:t>
            </a:r>
            <a:r>
              <a:rPr lang="en-US" dirty="0"/>
              <a:t> and </a:t>
            </a:r>
            <a:r>
              <a:rPr lang="en-US" dirty="0" err="1">
                <a:latin typeface="Courier New" panose="02070309020205020404" pitchFamily="49" charset="0"/>
                <a:cs typeface="Courier New" panose="02070309020205020404" pitchFamily="49" charset="0"/>
              </a:rPr>
              <a:t>substr</a:t>
            </a:r>
            <a:r>
              <a:rPr lang="en-US" dirty="0">
                <a:latin typeface="Courier New" panose="02070309020205020404" pitchFamily="49" charset="0"/>
                <a:cs typeface="Courier New" panose="02070309020205020404" pitchFamily="49" charset="0"/>
              </a:rPr>
              <a:t>()</a:t>
            </a:r>
            <a:r>
              <a:rPr lang="en-US" dirty="0"/>
              <a:t> methods extract substrings counting backwards from the end of the string, but </a:t>
            </a:r>
            <a:r>
              <a:rPr lang="en-US" dirty="0">
                <a:latin typeface="Courier New" panose="02070309020205020404" pitchFamily="49" charset="0"/>
                <a:cs typeface="Courier New" panose="02070309020205020404" pitchFamily="49" charset="0"/>
              </a:rPr>
              <a:t>substring()</a:t>
            </a:r>
            <a:r>
              <a:rPr lang="en-US" dirty="0"/>
              <a:t> method treats it as a 0 index, e.g.:</a:t>
            </a:r>
            <a:br>
              <a:rPr lang="en-US" dirty="0"/>
            </a:br>
            <a:r>
              <a:rPr lang="en-US" dirty="0">
                <a:latin typeface="Courier New" panose="02070309020205020404" pitchFamily="49" charset="0"/>
                <a:cs typeface="Courier New" panose="02070309020205020404" pitchFamily="49" charset="0"/>
              </a:rPr>
              <a:t>"Abraham </a:t>
            </a:r>
            <a:r>
              <a:rPr lang="en-US" dirty="0" err="1">
                <a:latin typeface="Courier New" panose="02070309020205020404" pitchFamily="49" charset="0"/>
                <a:cs typeface="Courier New" panose="02070309020205020404" pitchFamily="49" charset="0"/>
              </a:rPr>
              <a:t>Lincoln".slice</a:t>
            </a:r>
            <a:r>
              <a:rPr lang="en-US" dirty="0">
                <a:latin typeface="Courier New" panose="02070309020205020404" pitchFamily="49" charset="0"/>
                <a:cs typeface="Courier New" panose="02070309020205020404" pitchFamily="49" charset="0"/>
              </a:rPr>
              <a:t>(-7, -3) // "Linc"</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"Abraham </a:t>
            </a:r>
            <a:r>
              <a:rPr lang="en-US" dirty="0" err="1">
                <a:latin typeface="Courier New" panose="02070309020205020404" pitchFamily="49" charset="0"/>
                <a:cs typeface="Courier New" panose="02070309020205020404" pitchFamily="49" charset="0"/>
              </a:rPr>
              <a:t>Lincoln".substring</a:t>
            </a:r>
            <a:r>
              <a:rPr lang="en-US" dirty="0">
                <a:latin typeface="Courier New" panose="02070309020205020404" pitchFamily="49" charset="0"/>
                <a:cs typeface="Courier New" panose="02070309020205020404" pitchFamily="49" charset="0"/>
              </a:rPr>
              <a:t>(-7) // "Abraham Lincoln"</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"Abraham Lincoln".</a:t>
            </a:r>
            <a:r>
              <a:rPr lang="en-US" dirty="0" err="1">
                <a:latin typeface="Courier New" panose="02070309020205020404" pitchFamily="49" charset="0"/>
                <a:cs typeface="Courier New" panose="02070309020205020404" pitchFamily="49" charset="0"/>
              </a:rPr>
              <a:t>substr</a:t>
            </a:r>
            <a:r>
              <a:rPr lang="en-US" dirty="0">
                <a:latin typeface="Courier New" panose="02070309020205020404" pitchFamily="49" charset="0"/>
                <a:cs typeface="Courier New" panose="02070309020205020404" pitchFamily="49" charset="0"/>
              </a:rPr>
              <a:t>(-7, 4) // "Linc"</a:t>
            </a:r>
          </a:p>
        </p:txBody>
      </p:sp>
    </p:spTree>
    <p:extLst>
      <p:ext uri="{BB962C8B-B14F-4D97-AF65-F5344CB8AC3E}">
        <p14:creationId xmlns:p14="http://schemas.microsoft.com/office/powerpoint/2010/main" val="1060890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21138-94F4-1149-B647-61997C2EEE8F}"/>
              </a:ext>
            </a:extLst>
          </p:cNvPr>
          <p:cNvSpPr>
            <a:spLocks noGrp="1"/>
          </p:cNvSpPr>
          <p:nvPr>
            <p:ph type="title"/>
          </p:nvPr>
        </p:nvSpPr>
        <p:spPr/>
        <p:txBody>
          <a:bodyPr/>
          <a:lstStyle/>
          <a:p>
            <a:r>
              <a:rPr lang="en-US" dirty="0"/>
              <a:t>Working with Text Strings (7 of 8)</a:t>
            </a:r>
          </a:p>
        </p:txBody>
      </p:sp>
      <p:sp>
        <p:nvSpPr>
          <p:cNvPr id="3" name="Text Placeholder 2">
            <a:extLst>
              <a:ext uri="{FF2B5EF4-FFF2-40B4-BE49-F238E27FC236}">
                <a16:creationId xmlns:a16="http://schemas.microsoft.com/office/drawing/2014/main" id="{1DE04DBC-6FAC-B040-803F-B168E909EF4B}"/>
              </a:ext>
            </a:extLst>
          </p:cNvPr>
          <p:cNvSpPr>
            <a:spLocks noGrp="1"/>
          </p:cNvSpPr>
          <p:nvPr>
            <p:ph type="body" sz="quarter" idx="17"/>
          </p:nvPr>
        </p:nvSpPr>
        <p:spPr/>
        <p:txBody>
          <a:bodyPr/>
          <a:lstStyle/>
          <a:p>
            <a:r>
              <a:rPr lang="en-US" dirty="0"/>
              <a:t>Extracting characters and substrings (continued)</a:t>
            </a:r>
          </a:p>
          <a:p>
            <a:pPr lvl="1"/>
            <a:r>
              <a:rPr lang="en-US" dirty="0"/>
              <a:t>Extraction is often used in conjunction with the </a:t>
            </a:r>
            <a:r>
              <a:rPr lang="en-US" dirty="0" err="1">
                <a:latin typeface="Courier New" panose="02070309020205020404" pitchFamily="49" charset="0"/>
                <a:cs typeface="Courier New" panose="02070309020205020404" pitchFamily="49" charset="0"/>
              </a:rPr>
              <a:t>indexOf</a:t>
            </a:r>
            <a:r>
              <a:rPr lang="en-US" dirty="0">
                <a:latin typeface="Courier New" panose="02070309020205020404" pitchFamily="49" charset="0"/>
                <a:cs typeface="Courier New" panose="02070309020205020404" pitchFamily="49" charset="0"/>
              </a:rPr>
              <a:t>()</a:t>
            </a:r>
            <a:r>
              <a:rPr lang="en-US" dirty="0"/>
              <a:t> and </a:t>
            </a:r>
            <a:r>
              <a:rPr lang="en-US" dirty="0" err="1">
                <a:latin typeface="Courier New" panose="02070309020205020404" pitchFamily="49" charset="0"/>
                <a:cs typeface="Courier New" panose="02070309020205020404" pitchFamily="49" charset="0"/>
              </a:rPr>
              <a:t>lastIndexOf</a:t>
            </a:r>
            <a:r>
              <a:rPr lang="en-US" dirty="0">
                <a:latin typeface="Courier New" panose="02070309020205020404" pitchFamily="49" charset="0"/>
                <a:cs typeface="Courier New" panose="02070309020205020404" pitchFamily="49" charset="0"/>
              </a:rPr>
              <a:t>()</a:t>
            </a:r>
            <a:r>
              <a:rPr lang="en-US" dirty="0"/>
              <a:t> methods, e.g.:</a:t>
            </a:r>
            <a:br>
              <a:rPr lang="en-US" dirty="0"/>
            </a:br>
            <a:r>
              <a:rPr lang="en-US" dirty="0">
                <a:latin typeface="Courier New" panose="02070309020205020404" pitchFamily="49" charset="0"/>
                <a:cs typeface="Courier New" panose="02070309020205020404" pitchFamily="49" charset="0"/>
              </a:rPr>
              <a:t>let email = "</a:t>
            </a:r>
            <a:r>
              <a:rPr lang="en-US" dirty="0" err="1">
                <a:latin typeface="Courier New" panose="02070309020205020404" pitchFamily="49" charset="0"/>
                <a:cs typeface="Courier New" panose="02070309020205020404" pitchFamily="49" charset="0"/>
              </a:rPr>
              <a:t>lincoln@example.com</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atIndex</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email.indexOf</a:t>
            </a:r>
            <a:r>
              <a:rPr lang="en-US" dirty="0">
                <a:latin typeface="Courier New" panose="02070309020205020404" pitchFamily="49" charset="0"/>
                <a:cs typeface="Courier New" panose="02070309020205020404" pitchFamily="49" charset="0"/>
              </a:rPr>
              <a:t>("@"); // returns 7</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email.slice</a:t>
            </a:r>
            <a:r>
              <a:rPr lang="en-US" dirty="0">
                <a:latin typeface="Courier New" panose="02070309020205020404" pitchFamily="49" charset="0"/>
                <a:cs typeface="Courier New" panose="02070309020205020404" pitchFamily="49" charset="0"/>
              </a:rPr>
              <a:t>(0, </a:t>
            </a:r>
            <a:r>
              <a:rPr lang="en-US" dirty="0" err="1">
                <a:latin typeface="Courier New" panose="02070309020205020404" pitchFamily="49" charset="0"/>
                <a:cs typeface="Courier New" panose="02070309020205020404" pitchFamily="49" charset="0"/>
              </a:rPr>
              <a:t>atIndex</a:t>
            </a:r>
            <a:r>
              <a:rPr lang="en-US" dirty="0">
                <a:latin typeface="Courier New" panose="02070309020205020404" pitchFamily="49" charset="0"/>
                <a:cs typeface="Courier New" panose="02070309020205020404" pitchFamily="49" charset="0"/>
              </a:rPr>
              <a:t>); // returns "</a:t>
            </a:r>
            <a:r>
              <a:rPr lang="en-US" dirty="0" err="1">
                <a:latin typeface="Courier New" panose="02070309020205020404" pitchFamily="49" charset="0"/>
                <a:cs typeface="Courier New" panose="02070309020205020404" pitchFamily="49" charset="0"/>
              </a:rPr>
              <a:t>lincoln</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email.slice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atIndex</a:t>
            </a:r>
            <a:r>
              <a:rPr lang="en-US" dirty="0">
                <a:latin typeface="Courier New" panose="02070309020205020404" pitchFamily="49" charset="0"/>
                <a:cs typeface="Courier New" panose="02070309020205020404" pitchFamily="49" charset="0"/>
              </a:rPr>
              <a:t> + 1); // returns "</a:t>
            </a:r>
            <a:r>
              <a:rPr lang="en-US" dirty="0" err="1">
                <a:latin typeface="Courier New" panose="02070309020205020404" pitchFamily="49" charset="0"/>
                <a:cs typeface="Courier New" panose="02070309020205020404" pitchFamily="49" charset="0"/>
              </a:rPr>
              <a:t>example.com</a:t>
            </a:r>
            <a:r>
              <a:rPr lang="en-US" dirty="0">
                <a:latin typeface="Courier New" panose="02070309020205020404" pitchFamily="49" charset="0"/>
                <a:cs typeface="Courier New" panose="02070309020205020404" pitchFamily="49" charset="0"/>
              </a:rPr>
              <a:t>"</a:t>
            </a:r>
          </a:p>
          <a:p>
            <a:pPr lvl="1"/>
            <a:r>
              <a:rPr lang="en-US" dirty="0"/>
              <a:t>Alternatively, use the </a:t>
            </a:r>
            <a:r>
              <a:rPr lang="en-US" dirty="0">
                <a:latin typeface="Courier New" panose="02070309020205020404" pitchFamily="49" charset="0"/>
                <a:cs typeface="Courier New" panose="02070309020205020404" pitchFamily="49" charset="0"/>
              </a:rPr>
              <a:t>split()</a:t>
            </a:r>
            <a:r>
              <a:rPr lang="en-US" dirty="0"/>
              <a:t> method to return an array of substrings, passing in a delimiter character to mark where the text should be split, e.g.:</a:t>
            </a:r>
            <a:br>
              <a:rPr lang="en-US" dirty="0"/>
            </a:br>
            <a:r>
              <a:rPr lang="en-US" dirty="0">
                <a:latin typeface="Courier New" panose="02070309020205020404" pitchFamily="49" charset="0"/>
                <a:cs typeface="Courier New" panose="02070309020205020404" pitchFamily="49" charset="0"/>
              </a:rPr>
              <a:t>let email = "</a:t>
            </a:r>
            <a:r>
              <a:rPr lang="en-US" dirty="0" err="1">
                <a:latin typeface="Courier New" panose="02070309020205020404" pitchFamily="49" charset="0"/>
                <a:cs typeface="Courier New" panose="02070309020205020404" pitchFamily="49" charset="0"/>
              </a:rPr>
              <a:t>lincoln@example.com</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parts = </a:t>
            </a:r>
            <a:r>
              <a:rPr lang="en-US" dirty="0" err="1">
                <a:latin typeface="Courier New" panose="02070309020205020404" pitchFamily="49" charset="0"/>
                <a:cs typeface="Courier New" panose="02070309020205020404" pitchFamily="49" charset="0"/>
              </a:rPr>
              <a:t>email.split</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parts[0] = "</a:t>
            </a:r>
            <a:r>
              <a:rPr lang="en-US" dirty="0" err="1">
                <a:latin typeface="Courier New" panose="02070309020205020404" pitchFamily="49" charset="0"/>
                <a:cs typeface="Courier New" panose="02070309020205020404" pitchFamily="49" charset="0"/>
              </a:rPr>
              <a:t>lincoln</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parts[1] = "</a:t>
            </a:r>
            <a:r>
              <a:rPr lang="en-US" dirty="0" err="1">
                <a:latin typeface="Courier New" panose="02070309020205020404" pitchFamily="49" charset="0"/>
                <a:cs typeface="Courier New" panose="02070309020205020404" pitchFamily="49" charset="0"/>
              </a:rPr>
              <a:t>example.com</a:t>
            </a: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989325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F9455-378B-154E-95CB-2F7B88F2C422}"/>
              </a:ext>
            </a:extLst>
          </p:cNvPr>
          <p:cNvSpPr>
            <a:spLocks noGrp="1"/>
          </p:cNvSpPr>
          <p:nvPr>
            <p:ph type="title"/>
          </p:nvPr>
        </p:nvSpPr>
        <p:spPr/>
        <p:txBody>
          <a:bodyPr/>
          <a:lstStyle/>
          <a:p>
            <a:r>
              <a:rPr lang="en-US" dirty="0"/>
              <a:t>Working with Text Strings (8 of 8)</a:t>
            </a:r>
          </a:p>
        </p:txBody>
      </p:sp>
      <p:sp>
        <p:nvSpPr>
          <p:cNvPr id="3" name="Text Placeholder 2">
            <a:extLst>
              <a:ext uri="{FF2B5EF4-FFF2-40B4-BE49-F238E27FC236}">
                <a16:creationId xmlns:a16="http://schemas.microsoft.com/office/drawing/2014/main" id="{B28981EF-455A-C04A-8065-3578654EF2DA}"/>
              </a:ext>
            </a:extLst>
          </p:cNvPr>
          <p:cNvSpPr>
            <a:spLocks noGrp="1"/>
          </p:cNvSpPr>
          <p:nvPr>
            <p:ph type="body" sz="quarter" idx="17"/>
          </p:nvPr>
        </p:nvSpPr>
        <p:spPr/>
        <p:txBody>
          <a:bodyPr/>
          <a:lstStyle/>
          <a:p>
            <a:r>
              <a:rPr lang="en-US" dirty="0"/>
              <a:t>Combining text strings</a:t>
            </a:r>
          </a:p>
          <a:p>
            <a:pPr lvl="1"/>
            <a:r>
              <a:rPr lang="en-US" dirty="0"/>
              <a:t>The </a:t>
            </a:r>
            <a:r>
              <a:rPr lang="en-US" dirty="0" err="1">
                <a:latin typeface="Courier New" panose="02070309020205020404" pitchFamily="49" charset="0"/>
                <a:cs typeface="Courier New" panose="02070309020205020404" pitchFamily="49" charset="0"/>
              </a:rPr>
              <a:t>concat</a:t>
            </a:r>
            <a:r>
              <a:rPr lang="en-US" dirty="0">
                <a:latin typeface="Courier New" panose="02070309020205020404" pitchFamily="49" charset="0"/>
                <a:cs typeface="Courier New" panose="02070309020205020404" pitchFamily="49" charset="0"/>
              </a:rPr>
              <a:t>()</a:t>
            </a:r>
            <a:r>
              <a:rPr lang="en-US" dirty="0"/>
              <a:t> method appends one or more text strings to an existing string, but there is no reason to use it in preference to the + and += operators</a:t>
            </a:r>
          </a:p>
          <a:p>
            <a:r>
              <a:rPr lang="en-US" dirty="0"/>
              <a:t>Comparing text strings</a:t>
            </a:r>
          </a:p>
          <a:p>
            <a:pPr lvl="1"/>
            <a:r>
              <a:rPr lang="en-US" dirty="0"/>
              <a:t>The comparison operator === tests whether two strings are identical in content and type</a:t>
            </a:r>
          </a:p>
          <a:p>
            <a:pPr lvl="1"/>
            <a:r>
              <a:rPr lang="en-US" dirty="0"/>
              <a:t>The &lt; and &gt; operators compare text strings based on lexicographical order</a:t>
            </a:r>
          </a:p>
          <a:p>
            <a:pPr lvl="2"/>
            <a:r>
              <a:rPr lang="en-US" dirty="0"/>
              <a:t>Uppercase letters come before lowercase because of their Unicode values</a:t>
            </a:r>
          </a:p>
          <a:p>
            <a:pPr lvl="1"/>
            <a:r>
              <a:rPr lang="en-US" dirty="0"/>
              <a:t>Syntax for the comparing based on the lexicographical order of a specific locale:</a:t>
            </a:r>
            <a:br>
              <a:rPr lang="en-US" dirty="0"/>
            </a:br>
            <a:r>
              <a:rPr lang="en-US" i="1" dirty="0">
                <a:latin typeface="Courier New" panose="02070309020205020404" pitchFamily="49" charset="0"/>
                <a:cs typeface="Courier New" panose="02070309020205020404" pitchFamily="49" charset="0"/>
              </a:rPr>
              <a:t>string1</a:t>
            </a:r>
            <a:r>
              <a:rPr lang="en-US" dirty="0">
                <a:latin typeface="Courier New" panose="02070309020205020404" pitchFamily="49" charset="0"/>
                <a:cs typeface="Courier New" panose="02070309020205020404" pitchFamily="49" charset="0"/>
              </a:rPr>
              <a:t>.localeCompare(</a:t>
            </a:r>
            <a:r>
              <a:rPr lang="en-US" i="1" dirty="0">
                <a:latin typeface="Courier New" panose="02070309020205020404" pitchFamily="49" charset="0"/>
                <a:cs typeface="Courier New" panose="02070309020205020404" pitchFamily="49" charset="0"/>
              </a:rPr>
              <a:t>string2</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locale</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options</a:t>
            </a:r>
            <a:r>
              <a:rPr lang="en-US" dirty="0">
                <a:latin typeface="Courier New" panose="02070309020205020404" pitchFamily="49" charset="0"/>
                <a:cs typeface="Courier New" panose="02070309020205020404" pitchFamily="49" charset="0"/>
              </a:rPr>
              <a:t>})</a:t>
            </a:r>
          </a:p>
          <a:p>
            <a:pPr lvl="2"/>
            <a:r>
              <a:rPr lang="en-US" i="1" dirty="0">
                <a:latin typeface="Courier New" panose="02070309020205020404" pitchFamily="49" charset="0"/>
                <a:cs typeface="Courier New" panose="02070309020205020404" pitchFamily="49" charset="0"/>
              </a:rPr>
              <a:t>locale</a:t>
            </a:r>
            <a:r>
              <a:rPr lang="en-US" dirty="0"/>
              <a:t> defines the locale; </a:t>
            </a:r>
            <a:r>
              <a:rPr lang="en-US" i="1" dirty="0">
                <a:latin typeface="Courier New" panose="02070309020205020404" pitchFamily="49" charset="0"/>
                <a:cs typeface="Courier New" panose="02070309020205020404" pitchFamily="49" charset="0"/>
              </a:rPr>
              <a:t>options</a:t>
            </a:r>
            <a:r>
              <a:rPr lang="en-US" dirty="0"/>
              <a:t> provides optional parameters for ordering</a:t>
            </a:r>
          </a:p>
          <a:p>
            <a:pPr lvl="2"/>
            <a:r>
              <a:rPr lang="en-US" dirty="0"/>
              <a:t>Returns -1 or a negative number if </a:t>
            </a:r>
            <a:r>
              <a:rPr lang="en-US" i="1" dirty="0">
                <a:latin typeface="Courier New" panose="02070309020205020404" pitchFamily="49" charset="0"/>
                <a:cs typeface="Courier New" panose="02070309020205020404" pitchFamily="49" charset="0"/>
              </a:rPr>
              <a:t>string1</a:t>
            </a:r>
            <a:r>
              <a:rPr lang="en-US" dirty="0"/>
              <a:t> comes first, a zero if </a:t>
            </a:r>
            <a:r>
              <a:rPr lang="en-US" i="1" dirty="0">
                <a:latin typeface="Courier New" panose="02070309020205020404" pitchFamily="49" charset="0"/>
                <a:cs typeface="Courier New" panose="02070309020205020404" pitchFamily="49" charset="0"/>
              </a:rPr>
              <a:t>string1</a:t>
            </a:r>
            <a:r>
              <a:rPr lang="en-US" dirty="0"/>
              <a:t> equals </a:t>
            </a:r>
            <a:r>
              <a:rPr lang="en-US" i="1" dirty="0">
                <a:latin typeface="Courier New" panose="02070309020205020404" pitchFamily="49" charset="0"/>
                <a:cs typeface="Courier New" panose="02070309020205020404" pitchFamily="49" charset="0"/>
              </a:rPr>
              <a:t>string2</a:t>
            </a:r>
            <a:r>
              <a:rPr lang="en-US" dirty="0"/>
              <a:t>, or 1 or a positive number if </a:t>
            </a:r>
            <a:r>
              <a:rPr lang="en-US" i="1" dirty="0">
                <a:latin typeface="Courier New" panose="02070309020205020404" pitchFamily="49" charset="0"/>
                <a:cs typeface="Courier New" panose="02070309020205020404" pitchFamily="49" charset="0"/>
              </a:rPr>
              <a:t>string2</a:t>
            </a:r>
            <a:r>
              <a:rPr lang="en-US" dirty="0"/>
              <a:t> comes first</a:t>
            </a:r>
          </a:p>
        </p:txBody>
      </p:sp>
    </p:spTree>
    <p:extLst>
      <p:ext uri="{BB962C8B-B14F-4D97-AF65-F5344CB8AC3E}">
        <p14:creationId xmlns:p14="http://schemas.microsoft.com/office/powerpoint/2010/main" val="29121790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0476E-6D28-EB44-ACF3-8253CCE91835}"/>
              </a:ext>
            </a:extLst>
          </p:cNvPr>
          <p:cNvSpPr>
            <a:spLocks noGrp="1"/>
          </p:cNvSpPr>
          <p:nvPr>
            <p:ph type="title"/>
          </p:nvPr>
        </p:nvSpPr>
        <p:spPr/>
        <p:txBody>
          <a:bodyPr/>
          <a:lstStyle/>
          <a:p>
            <a:r>
              <a:rPr lang="en-US" dirty="0"/>
              <a:t>Introducing Regular Expressions (1 of 7)</a:t>
            </a:r>
          </a:p>
        </p:txBody>
      </p:sp>
      <p:sp>
        <p:nvSpPr>
          <p:cNvPr id="3" name="Text Placeholder 2">
            <a:extLst>
              <a:ext uri="{FF2B5EF4-FFF2-40B4-BE49-F238E27FC236}">
                <a16:creationId xmlns:a16="http://schemas.microsoft.com/office/drawing/2014/main" id="{7FC0A14B-DAA4-6948-BC24-D7E9EDBADE5A}"/>
              </a:ext>
            </a:extLst>
          </p:cNvPr>
          <p:cNvSpPr>
            <a:spLocks noGrp="1"/>
          </p:cNvSpPr>
          <p:nvPr>
            <p:ph type="body" sz="quarter" idx="17"/>
          </p:nvPr>
        </p:nvSpPr>
        <p:spPr/>
        <p:txBody>
          <a:bodyPr/>
          <a:lstStyle/>
          <a:p>
            <a:r>
              <a:rPr lang="en-US" dirty="0"/>
              <a:t>General syntax for regular expressions: </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pattern</a:t>
            </a:r>
            <a:r>
              <a:rPr lang="en-US" dirty="0">
                <a:latin typeface="Courier New" panose="02070309020205020404" pitchFamily="49" charset="0"/>
                <a:cs typeface="Courier New" panose="02070309020205020404" pitchFamily="49" charset="0"/>
              </a:rPr>
              <a:t>/</a:t>
            </a:r>
          </a:p>
          <a:p>
            <a:r>
              <a:rPr lang="en-US" dirty="0"/>
              <a:t>Matching a substring</a:t>
            </a:r>
          </a:p>
          <a:p>
            <a:pPr lvl="1"/>
            <a:r>
              <a:rPr lang="en-US" dirty="0"/>
              <a:t>Sample simple regular expression (matches the substring "the"): </a:t>
            </a:r>
            <a:r>
              <a:rPr lang="en-US" dirty="0">
                <a:latin typeface="Courier New" panose="02070309020205020404" pitchFamily="49" charset="0"/>
                <a:cs typeface="Courier New" panose="02070309020205020404" pitchFamily="49" charset="0"/>
              </a:rPr>
              <a:t>/the/</a:t>
            </a:r>
          </a:p>
          <a:p>
            <a:pPr lvl="1"/>
            <a:r>
              <a:rPr lang="en-US" dirty="0"/>
              <a:t>Samples using </a:t>
            </a:r>
            <a:r>
              <a:rPr lang="en-US" b="1" dirty="0">
                <a:solidFill>
                  <a:srgbClr val="004A78"/>
                </a:solidFill>
              </a:rPr>
              <a:t>anchors</a:t>
            </a:r>
            <a:r>
              <a:rPr lang="en-US" dirty="0"/>
              <a:t>:</a:t>
            </a:r>
            <a:br>
              <a:rPr lang="en-US" dirty="0"/>
            </a:br>
            <a:r>
              <a:rPr lang="en-US" dirty="0">
                <a:latin typeface="Courier New" panose="02070309020205020404" pitchFamily="49" charset="0"/>
                <a:cs typeface="Courier New" panose="02070309020205020404" pitchFamily="49" charset="0"/>
              </a:rPr>
              <a:t>/^land/     </a:t>
            </a:r>
            <a:r>
              <a:rPr lang="en-US" dirty="0"/>
              <a:t>(matches "land" only at the beginning of a text string)</a:t>
            </a:r>
            <a:br>
              <a:rPr lang="en-US" dirty="0"/>
            </a:br>
            <a:r>
              <a:rPr lang="en-US" dirty="0">
                <a:latin typeface="Courier New" panose="02070309020205020404" pitchFamily="49" charset="0"/>
                <a:cs typeface="Courier New" panose="02070309020205020404" pitchFamily="49" charset="0"/>
              </a:rPr>
              <a:t>/land$/     </a:t>
            </a:r>
            <a:r>
              <a:rPr lang="en-US" dirty="0"/>
              <a:t>(matches "land" only at the end of a text string)</a:t>
            </a:r>
            <a:br>
              <a:rPr lang="en-US" dirty="0"/>
            </a:br>
            <a:r>
              <a:rPr lang="en-US" dirty="0">
                <a:latin typeface="Courier New" panose="02070309020205020404" pitchFamily="49" charset="0"/>
                <a:cs typeface="Courier New" panose="02070309020205020404" pitchFamily="49" charset="0"/>
              </a:rPr>
              <a:t>/^land$/    </a:t>
            </a:r>
            <a:r>
              <a:rPr lang="en-US" dirty="0"/>
              <a:t>(matches only text strings containing "land" and nothing else)</a:t>
            </a:r>
          </a:p>
          <a:p>
            <a:r>
              <a:rPr lang="en-US" dirty="0"/>
              <a:t>Setting regular expression flags</a:t>
            </a:r>
          </a:p>
          <a:p>
            <a:pPr lvl="1"/>
            <a:r>
              <a:rPr lang="en-US" dirty="0"/>
              <a:t>By default, pattern matching is case sensitive and stops with the first match</a:t>
            </a:r>
          </a:p>
          <a:p>
            <a:pPr lvl="1"/>
            <a:r>
              <a:rPr lang="en-US" b="1" dirty="0">
                <a:solidFill>
                  <a:srgbClr val="004A78"/>
                </a:solidFill>
              </a:rPr>
              <a:t>Flag</a:t>
            </a:r>
            <a:r>
              <a:rPr lang="en-US" dirty="0"/>
              <a:t>: a modifier character placed at the end of a regular expression</a:t>
            </a:r>
          </a:p>
          <a:p>
            <a:pPr lvl="1"/>
            <a:r>
              <a:rPr lang="en-US" dirty="0"/>
              <a:t>Adding the </a:t>
            </a:r>
            <a:r>
              <a:rPr lang="en-US" dirty="0">
                <a:latin typeface="Courier New" panose="02070309020205020404" pitchFamily="49" charset="0"/>
                <a:cs typeface="Courier New" panose="02070309020205020404" pitchFamily="49" charset="0"/>
              </a:rPr>
              <a:t>g</a:t>
            </a:r>
            <a:r>
              <a:rPr lang="en-US" dirty="0"/>
              <a:t> flag finds all matching instances: </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pattern</a:t>
            </a:r>
            <a:r>
              <a:rPr lang="en-US" dirty="0">
                <a:latin typeface="Courier New" panose="02070309020205020404" pitchFamily="49" charset="0"/>
                <a:cs typeface="Courier New" panose="02070309020205020404" pitchFamily="49" charset="0"/>
              </a:rPr>
              <a:t>/g</a:t>
            </a:r>
          </a:p>
          <a:p>
            <a:pPr lvl="1"/>
            <a:r>
              <a:rPr lang="en-US" dirty="0"/>
              <a:t>Adding the </a:t>
            </a:r>
            <a:r>
              <a:rPr lang="en-US" dirty="0" err="1">
                <a:latin typeface="Courier New" panose="02070309020205020404" pitchFamily="49" charset="0"/>
                <a:cs typeface="Courier New" panose="02070309020205020404" pitchFamily="49" charset="0"/>
              </a:rPr>
              <a:t>i</a:t>
            </a:r>
            <a:r>
              <a:rPr lang="en-US" dirty="0"/>
              <a:t> flag makes the pattern matching case insensitive: </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pattern</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endParaRPr lang="en-US" dirty="0">
              <a:latin typeface="Courier New" panose="02070309020205020404" pitchFamily="49" charset="0"/>
              <a:cs typeface="Courier New" panose="02070309020205020404" pitchFamily="49" charset="0"/>
            </a:endParaRPr>
          </a:p>
          <a:p>
            <a:pPr lvl="1"/>
            <a:r>
              <a:rPr lang="en-US" dirty="0"/>
              <a:t>Flags can be combined in any order: </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pattern</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ig</a:t>
            </a:r>
            <a:r>
              <a:rPr lang="en-US" dirty="0"/>
              <a:t> or </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pattern</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gi</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493678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7A340-2739-B54A-8799-F597BCBE2FDB}"/>
              </a:ext>
            </a:extLst>
          </p:cNvPr>
          <p:cNvSpPr>
            <a:spLocks noGrp="1"/>
          </p:cNvSpPr>
          <p:nvPr>
            <p:ph type="title"/>
          </p:nvPr>
        </p:nvSpPr>
        <p:spPr/>
        <p:txBody>
          <a:bodyPr/>
          <a:lstStyle/>
          <a:p>
            <a:r>
              <a:rPr lang="en-US" dirty="0"/>
              <a:t>Introducing Regular Expressions (2 of 7)</a:t>
            </a:r>
          </a:p>
        </p:txBody>
      </p:sp>
      <p:sp>
        <p:nvSpPr>
          <p:cNvPr id="3" name="Text Placeholder 2">
            <a:extLst>
              <a:ext uri="{FF2B5EF4-FFF2-40B4-BE49-F238E27FC236}">
                <a16:creationId xmlns:a16="http://schemas.microsoft.com/office/drawing/2014/main" id="{2A28175A-DC26-3140-A88B-259C924F1762}"/>
              </a:ext>
            </a:extLst>
          </p:cNvPr>
          <p:cNvSpPr>
            <a:spLocks noGrp="1"/>
          </p:cNvSpPr>
          <p:nvPr>
            <p:ph type="body" sz="quarter" idx="17"/>
          </p:nvPr>
        </p:nvSpPr>
        <p:spPr/>
        <p:txBody>
          <a:bodyPr/>
          <a:lstStyle/>
          <a:p>
            <a:r>
              <a:rPr lang="en-US" dirty="0"/>
              <a:t>Defining character types and character classes</a:t>
            </a:r>
          </a:p>
          <a:p>
            <a:pPr lvl="1"/>
            <a:r>
              <a:rPr lang="en-US" dirty="0"/>
              <a:t>Four charter character types: alphabetical characters, digits, </a:t>
            </a:r>
            <a:r>
              <a:rPr lang="en-US" b="1" dirty="0">
                <a:solidFill>
                  <a:srgbClr val="004A78"/>
                </a:solidFill>
              </a:rPr>
              <a:t>word characters </a:t>
            </a:r>
            <a:r>
              <a:rPr lang="en-US" dirty="0"/>
              <a:t>(alphabetical characters, digits, or underscores), and whitespace characters (blank spaces, tabs, and new lines)</a:t>
            </a:r>
          </a:p>
          <a:p>
            <a:pPr lvl="1"/>
            <a:r>
              <a:rPr lang="en-US" dirty="0"/>
              <a:t>In regular expressions, a </a:t>
            </a:r>
            <a:r>
              <a:rPr lang="en-US" b="1" dirty="0">
                <a:solidFill>
                  <a:srgbClr val="004A78"/>
                </a:solidFill>
              </a:rPr>
              <a:t>word</a:t>
            </a:r>
            <a:r>
              <a:rPr lang="en-US" dirty="0"/>
              <a:t> refers to any substring containing only word characters</a:t>
            </a:r>
          </a:p>
          <a:p>
            <a:pPr lvl="1"/>
            <a:r>
              <a:rPr lang="en-US" dirty="0"/>
              <a:t>Word boundaries (non-word characters) are indicated by the </a:t>
            </a:r>
            <a:r>
              <a:rPr lang="en-US" dirty="0">
                <a:latin typeface="Courier New" panose="02070309020205020404" pitchFamily="49" charset="0"/>
                <a:cs typeface="Courier New" panose="02070309020205020404" pitchFamily="49" charset="0"/>
              </a:rPr>
              <a:t>\b</a:t>
            </a:r>
            <a:r>
              <a:rPr lang="en-US" dirty="0"/>
              <a:t> symbol</a:t>
            </a:r>
          </a:p>
          <a:p>
            <a:pPr lvl="2"/>
            <a:r>
              <a:rPr lang="en-US" dirty="0"/>
              <a:t>E.g., </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bart</a:t>
            </a:r>
            <a:r>
              <a:rPr lang="en-US" dirty="0">
                <a:latin typeface="Courier New" panose="02070309020205020404" pitchFamily="49" charset="0"/>
                <a:cs typeface="Courier New" panose="02070309020205020404" pitchFamily="49" charset="0"/>
              </a:rPr>
              <a:t>/</a:t>
            </a:r>
            <a:r>
              <a:rPr lang="en-US" dirty="0"/>
              <a:t> matches words that begin with "art" such as "article" or "artist"</a:t>
            </a:r>
          </a:p>
          <a:p>
            <a:pPr lvl="1"/>
            <a:r>
              <a:rPr lang="en-US" dirty="0"/>
              <a:t>Digits are represented by the \d symbol</a:t>
            </a:r>
          </a:p>
          <a:p>
            <a:pPr lvl="2"/>
            <a:r>
              <a:rPr lang="en-US" dirty="0"/>
              <a:t>E.g., </a:t>
            </a:r>
            <a:r>
              <a:rPr lang="en-US" dirty="0">
                <a:latin typeface="Courier New" panose="02070309020205020404" pitchFamily="49" charset="0"/>
                <a:cs typeface="Courier New" panose="02070309020205020404" pitchFamily="49" charset="0"/>
              </a:rPr>
              <a:t>/\d\d\d\d\d/</a:t>
            </a:r>
            <a:r>
              <a:rPr lang="en-US" dirty="0"/>
              <a:t> matches a substring consisting of 5 consecutive digits</a:t>
            </a:r>
          </a:p>
          <a:p>
            <a:pPr lvl="1"/>
            <a:r>
              <a:rPr lang="en-US" dirty="0"/>
              <a:t>Sample regular expressions combining symbols:</a:t>
            </a:r>
            <a:br>
              <a:rPr lang="en-US" dirty="0"/>
            </a:br>
            <a:r>
              <a:rPr lang="en-US" dirty="0">
                <a:latin typeface="Courier New" panose="02070309020205020404" pitchFamily="49" charset="0"/>
                <a:cs typeface="Courier New" panose="02070309020205020404" pitchFamily="49" charset="0"/>
              </a:rPr>
              <a:t>/\b\d\d\d\d\d\b/</a:t>
            </a:r>
            <a:r>
              <a:rPr lang="en-US" dirty="0"/>
              <a:t> matches words consisting of exactly 5 digits</a:t>
            </a:r>
            <a:br>
              <a:rPr lang="en-US" dirty="0"/>
            </a:br>
            <a:r>
              <a:rPr lang="en-US" dirty="0">
                <a:latin typeface="Courier New" panose="02070309020205020404" pitchFamily="49" charset="0"/>
                <a:cs typeface="Courier New" panose="02070309020205020404" pitchFamily="49" charset="0"/>
              </a:rPr>
              <a:t>/^\d\d\d\d\d$/</a:t>
            </a:r>
            <a:r>
              <a:rPr lang="en-US" dirty="0"/>
              <a:t> matches entire text strings that contain only a 5-digit number</a:t>
            </a:r>
          </a:p>
        </p:txBody>
      </p:sp>
    </p:spTree>
    <p:extLst>
      <p:ext uri="{BB962C8B-B14F-4D97-AF65-F5344CB8AC3E}">
        <p14:creationId xmlns:p14="http://schemas.microsoft.com/office/powerpoint/2010/main" val="17459745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377CB-01BE-214A-B772-C1880876AA99}"/>
              </a:ext>
            </a:extLst>
          </p:cNvPr>
          <p:cNvSpPr>
            <a:spLocks noGrp="1"/>
          </p:cNvSpPr>
          <p:nvPr>
            <p:ph type="title"/>
          </p:nvPr>
        </p:nvSpPr>
        <p:spPr/>
        <p:txBody>
          <a:bodyPr/>
          <a:lstStyle/>
          <a:p>
            <a:r>
              <a:rPr lang="en-US" dirty="0"/>
              <a:t>Introducing Regular Expressions (3 of 7)</a:t>
            </a:r>
          </a:p>
        </p:txBody>
      </p:sp>
      <p:graphicFrame>
        <p:nvGraphicFramePr>
          <p:cNvPr id="4" name="Table Placeholder 3">
            <a:extLst>
              <a:ext uri="{FF2B5EF4-FFF2-40B4-BE49-F238E27FC236}">
                <a16:creationId xmlns:a16="http://schemas.microsoft.com/office/drawing/2014/main" id="{B5D648B5-CC51-534A-87A5-B0E14A813BFA}"/>
              </a:ext>
            </a:extLst>
          </p:cNvPr>
          <p:cNvGraphicFramePr>
            <a:graphicFrameLocks noGrp="1"/>
          </p:cNvGraphicFramePr>
          <p:nvPr>
            <p:ph type="tbl" sz="quarter" idx="10"/>
            <p:extLst>
              <p:ext uri="{D42A27DB-BD31-4B8C-83A1-F6EECF244321}">
                <p14:modId xmlns:p14="http://schemas.microsoft.com/office/powerpoint/2010/main" val="849816797"/>
              </p:ext>
            </p:extLst>
          </p:nvPr>
        </p:nvGraphicFramePr>
        <p:xfrm>
          <a:off x="1895475" y="1729374"/>
          <a:ext cx="8128000" cy="4246880"/>
        </p:xfrm>
        <a:graphic>
          <a:graphicData uri="http://schemas.openxmlformats.org/drawingml/2006/table">
            <a:tbl>
              <a:tblPr firstRow="1" bandRow="1">
                <a:tableStyleId>{5C22544A-7EE6-4342-B048-85BDC9FD1C3A}</a:tableStyleId>
              </a:tblPr>
              <a:tblGrid>
                <a:gridCol w="1249169">
                  <a:extLst>
                    <a:ext uri="{9D8B030D-6E8A-4147-A177-3AD203B41FA5}">
                      <a16:colId xmlns:a16="http://schemas.microsoft.com/office/drawing/2014/main" val="1053020135"/>
                    </a:ext>
                  </a:extLst>
                </a:gridCol>
                <a:gridCol w="6878831">
                  <a:extLst>
                    <a:ext uri="{9D8B030D-6E8A-4147-A177-3AD203B41FA5}">
                      <a16:colId xmlns:a16="http://schemas.microsoft.com/office/drawing/2014/main" val="3326295624"/>
                    </a:ext>
                  </a:extLst>
                </a:gridCol>
              </a:tblGrid>
              <a:tr h="370840">
                <a:tc>
                  <a:txBody>
                    <a:bodyPr/>
                    <a:lstStyle/>
                    <a:p>
                      <a:r>
                        <a:rPr lang="en-US" dirty="0"/>
                        <a:t>Character</a:t>
                      </a:r>
                    </a:p>
                  </a:txBody>
                  <a:tcPr/>
                </a:tc>
                <a:tc>
                  <a:txBody>
                    <a:bodyPr/>
                    <a:lstStyle/>
                    <a:p>
                      <a:r>
                        <a:rPr lang="en-US" dirty="0"/>
                        <a:t>Description</a:t>
                      </a:r>
                    </a:p>
                  </a:txBody>
                  <a:tcPr/>
                </a:tc>
                <a:extLst>
                  <a:ext uri="{0D108BD9-81ED-4DB2-BD59-A6C34878D82A}">
                    <a16:rowId xmlns:a16="http://schemas.microsoft.com/office/drawing/2014/main" val="137714352"/>
                  </a:ext>
                </a:extLst>
              </a:tr>
              <a:tr h="370840">
                <a:tc>
                  <a:txBody>
                    <a:bodyPr/>
                    <a:lstStyle/>
                    <a:p>
                      <a:r>
                        <a:rPr lang="en-US" dirty="0">
                          <a:latin typeface="Courier New" panose="02070309020205020404" pitchFamily="49" charset="0"/>
                          <a:cs typeface="Courier New" panose="02070309020205020404" pitchFamily="49" charset="0"/>
                        </a:rPr>
                        <a:t>\b</a:t>
                      </a:r>
                    </a:p>
                  </a:txBody>
                  <a:tcPr/>
                </a:tc>
                <a:tc>
                  <a:txBody>
                    <a:bodyPr/>
                    <a:lstStyle/>
                    <a:p>
                      <a:r>
                        <a:rPr lang="en-US" dirty="0"/>
                        <a:t>A word boundary</a:t>
                      </a:r>
                    </a:p>
                  </a:txBody>
                  <a:tcPr/>
                </a:tc>
                <a:extLst>
                  <a:ext uri="{0D108BD9-81ED-4DB2-BD59-A6C34878D82A}">
                    <a16:rowId xmlns:a16="http://schemas.microsoft.com/office/drawing/2014/main" val="3253387674"/>
                  </a:ext>
                </a:extLst>
              </a:tr>
              <a:tr h="370840">
                <a:tc>
                  <a:txBody>
                    <a:bodyPr/>
                    <a:lstStyle/>
                    <a:p>
                      <a:r>
                        <a:rPr lang="en-US" dirty="0">
                          <a:latin typeface="Courier New" panose="02070309020205020404" pitchFamily="49" charset="0"/>
                          <a:cs typeface="Courier New" panose="02070309020205020404" pitchFamily="49" charset="0"/>
                        </a:rPr>
                        <a:t>\B</a:t>
                      </a:r>
                    </a:p>
                  </a:txBody>
                  <a:tcPr/>
                </a:tc>
                <a:tc>
                  <a:txBody>
                    <a:bodyPr/>
                    <a:lstStyle/>
                    <a:p>
                      <a:r>
                        <a:rPr lang="en-US" dirty="0"/>
                        <a:t>Not a word boundary</a:t>
                      </a:r>
                    </a:p>
                  </a:txBody>
                  <a:tcPr/>
                </a:tc>
                <a:extLst>
                  <a:ext uri="{0D108BD9-81ED-4DB2-BD59-A6C34878D82A}">
                    <a16:rowId xmlns:a16="http://schemas.microsoft.com/office/drawing/2014/main" val="3268245201"/>
                  </a:ext>
                </a:extLst>
              </a:tr>
              <a:tr h="370840">
                <a:tc>
                  <a:txBody>
                    <a:bodyPr/>
                    <a:lstStyle/>
                    <a:p>
                      <a:r>
                        <a:rPr lang="en-US" dirty="0">
                          <a:latin typeface="Courier New" panose="02070309020205020404" pitchFamily="49" charset="0"/>
                          <a:cs typeface="Courier New" panose="02070309020205020404" pitchFamily="49" charset="0"/>
                        </a:rPr>
                        <a:t>\d</a:t>
                      </a:r>
                    </a:p>
                  </a:txBody>
                  <a:tcPr/>
                </a:tc>
                <a:tc>
                  <a:txBody>
                    <a:bodyPr/>
                    <a:lstStyle/>
                    <a:p>
                      <a:r>
                        <a:rPr lang="en-US" dirty="0"/>
                        <a:t>A digit from 0 to 9</a:t>
                      </a:r>
                    </a:p>
                  </a:txBody>
                  <a:tcPr/>
                </a:tc>
                <a:extLst>
                  <a:ext uri="{0D108BD9-81ED-4DB2-BD59-A6C34878D82A}">
                    <a16:rowId xmlns:a16="http://schemas.microsoft.com/office/drawing/2014/main" val="3590192760"/>
                  </a:ext>
                </a:extLst>
              </a:tr>
              <a:tr h="370840">
                <a:tc>
                  <a:txBody>
                    <a:bodyPr/>
                    <a:lstStyle/>
                    <a:p>
                      <a:r>
                        <a:rPr lang="en-US" dirty="0">
                          <a:latin typeface="Courier New" panose="02070309020205020404" pitchFamily="49" charset="0"/>
                          <a:cs typeface="Courier New" panose="02070309020205020404" pitchFamily="49" charset="0"/>
                        </a:rPr>
                        <a:t>\D</a:t>
                      </a:r>
                    </a:p>
                  </a:txBody>
                  <a:tcPr/>
                </a:tc>
                <a:tc>
                  <a:txBody>
                    <a:bodyPr/>
                    <a:lstStyle/>
                    <a:p>
                      <a:r>
                        <a:rPr lang="en-US" dirty="0"/>
                        <a:t>Any non-digit character</a:t>
                      </a:r>
                    </a:p>
                  </a:txBody>
                  <a:tcPr/>
                </a:tc>
                <a:extLst>
                  <a:ext uri="{0D108BD9-81ED-4DB2-BD59-A6C34878D82A}">
                    <a16:rowId xmlns:a16="http://schemas.microsoft.com/office/drawing/2014/main" val="770734929"/>
                  </a:ext>
                </a:extLst>
              </a:tr>
              <a:tr h="370840">
                <a:tc>
                  <a:txBody>
                    <a:bodyPr/>
                    <a:lstStyle/>
                    <a:p>
                      <a:r>
                        <a:rPr lang="en-US" dirty="0">
                          <a:latin typeface="Courier New" panose="02070309020205020404" pitchFamily="49" charset="0"/>
                          <a:cs typeface="Courier New" panose="02070309020205020404" pitchFamily="49" charset="0"/>
                        </a:rPr>
                        <a:t>\w</a:t>
                      </a:r>
                    </a:p>
                  </a:txBody>
                  <a:tcPr/>
                </a:tc>
                <a:tc>
                  <a:txBody>
                    <a:bodyPr/>
                    <a:lstStyle/>
                    <a:p>
                      <a:r>
                        <a:rPr lang="en-US" dirty="0"/>
                        <a:t>An alphabetical character (in upper- or lowercase letters), a digit, or an underscore</a:t>
                      </a:r>
                    </a:p>
                  </a:txBody>
                  <a:tcPr/>
                </a:tc>
                <a:extLst>
                  <a:ext uri="{0D108BD9-81ED-4DB2-BD59-A6C34878D82A}">
                    <a16:rowId xmlns:a16="http://schemas.microsoft.com/office/drawing/2014/main" val="1789535797"/>
                  </a:ext>
                </a:extLst>
              </a:tr>
              <a:tr h="370840">
                <a:tc>
                  <a:txBody>
                    <a:bodyPr/>
                    <a:lstStyle/>
                    <a:p>
                      <a:r>
                        <a:rPr lang="en-US" dirty="0">
                          <a:latin typeface="Courier New" panose="02070309020205020404" pitchFamily="49" charset="0"/>
                          <a:cs typeface="Courier New" panose="02070309020205020404" pitchFamily="49" charset="0"/>
                        </a:rPr>
                        <a:t>\W</a:t>
                      </a:r>
                    </a:p>
                  </a:txBody>
                  <a:tcPr/>
                </a:tc>
                <a:tc>
                  <a:txBody>
                    <a:bodyPr/>
                    <a:lstStyle/>
                    <a:p>
                      <a:r>
                        <a:rPr lang="en-US" dirty="0"/>
                        <a:t>Any non-word character</a:t>
                      </a:r>
                    </a:p>
                  </a:txBody>
                  <a:tcPr/>
                </a:tc>
                <a:extLst>
                  <a:ext uri="{0D108BD9-81ED-4DB2-BD59-A6C34878D82A}">
                    <a16:rowId xmlns:a16="http://schemas.microsoft.com/office/drawing/2014/main" val="3904401838"/>
                  </a:ext>
                </a:extLst>
              </a:tr>
              <a:tr h="370840">
                <a:tc>
                  <a:txBody>
                    <a:bodyPr/>
                    <a:lstStyle/>
                    <a:p>
                      <a:r>
                        <a:rPr lang="en-US" dirty="0">
                          <a:latin typeface="Courier New" panose="02070309020205020404" pitchFamily="49" charset="0"/>
                          <a:cs typeface="Courier New" panose="02070309020205020404" pitchFamily="49" charset="0"/>
                        </a:rPr>
                        <a:t>\s</a:t>
                      </a:r>
                    </a:p>
                  </a:txBody>
                  <a:tcPr/>
                </a:tc>
                <a:tc>
                  <a:txBody>
                    <a:bodyPr/>
                    <a:lstStyle/>
                    <a:p>
                      <a:r>
                        <a:rPr lang="en-US" dirty="0"/>
                        <a:t>A whitespace character (a blank space, tab, new line, carriage return, or form feed)</a:t>
                      </a:r>
                    </a:p>
                  </a:txBody>
                  <a:tcPr/>
                </a:tc>
                <a:extLst>
                  <a:ext uri="{0D108BD9-81ED-4DB2-BD59-A6C34878D82A}">
                    <a16:rowId xmlns:a16="http://schemas.microsoft.com/office/drawing/2014/main" val="2796007411"/>
                  </a:ext>
                </a:extLst>
              </a:tr>
              <a:tr h="370840">
                <a:tc>
                  <a:txBody>
                    <a:bodyPr/>
                    <a:lstStyle/>
                    <a:p>
                      <a:r>
                        <a:rPr lang="en-US" dirty="0">
                          <a:latin typeface="Courier New" panose="02070309020205020404" pitchFamily="49" charset="0"/>
                          <a:cs typeface="Courier New" panose="02070309020205020404" pitchFamily="49" charset="0"/>
                        </a:rPr>
                        <a:t>\S</a:t>
                      </a:r>
                    </a:p>
                  </a:txBody>
                  <a:tcPr/>
                </a:tc>
                <a:tc>
                  <a:txBody>
                    <a:bodyPr/>
                    <a:lstStyle/>
                    <a:p>
                      <a:r>
                        <a:rPr lang="en-US" dirty="0"/>
                        <a:t>Any non-whitespace character</a:t>
                      </a:r>
                    </a:p>
                  </a:txBody>
                  <a:tcPr/>
                </a:tc>
                <a:extLst>
                  <a:ext uri="{0D108BD9-81ED-4DB2-BD59-A6C34878D82A}">
                    <a16:rowId xmlns:a16="http://schemas.microsoft.com/office/drawing/2014/main" val="1709181992"/>
                  </a:ext>
                </a:extLst>
              </a:tr>
              <a:tr h="370840">
                <a:tc>
                  <a:txBody>
                    <a:bodyPr/>
                    <a:lstStyle/>
                    <a:p>
                      <a:r>
                        <a:rPr lang="en-US" dirty="0">
                          <a:latin typeface="Courier New" panose="02070309020205020404" pitchFamily="49" charset="0"/>
                          <a:cs typeface="Courier New" panose="02070309020205020404" pitchFamily="49" charset="0"/>
                        </a:rPr>
                        <a:t>.</a:t>
                      </a:r>
                    </a:p>
                  </a:txBody>
                  <a:tcPr/>
                </a:tc>
                <a:tc>
                  <a:txBody>
                    <a:bodyPr/>
                    <a:lstStyle/>
                    <a:p>
                      <a:r>
                        <a:rPr lang="en-US" dirty="0"/>
                        <a:t>Any character</a:t>
                      </a:r>
                    </a:p>
                  </a:txBody>
                  <a:tcPr/>
                </a:tc>
                <a:extLst>
                  <a:ext uri="{0D108BD9-81ED-4DB2-BD59-A6C34878D82A}">
                    <a16:rowId xmlns:a16="http://schemas.microsoft.com/office/drawing/2014/main" val="1582649754"/>
                  </a:ext>
                </a:extLst>
              </a:tr>
            </a:tbl>
          </a:graphicData>
        </a:graphic>
      </p:graphicFrame>
    </p:spTree>
    <p:extLst>
      <p:ext uri="{BB962C8B-B14F-4D97-AF65-F5344CB8AC3E}">
        <p14:creationId xmlns:p14="http://schemas.microsoft.com/office/powerpoint/2010/main" val="18182326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CD109-CD66-7241-B3A6-068920B81469}"/>
              </a:ext>
            </a:extLst>
          </p:cNvPr>
          <p:cNvSpPr>
            <a:spLocks noGrp="1"/>
          </p:cNvSpPr>
          <p:nvPr>
            <p:ph type="title"/>
          </p:nvPr>
        </p:nvSpPr>
        <p:spPr/>
        <p:txBody>
          <a:bodyPr/>
          <a:lstStyle/>
          <a:p>
            <a:r>
              <a:rPr lang="en-US" dirty="0"/>
              <a:t>Introducing Regular Expressions (4 of 7)</a:t>
            </a:r>
          </a:p>
        </p:txBody>
      </p:sp>
      <p:sp>
        <p:nvSpPr>
          <p:cNvPr id="3" name="Text Placeholder 2">
            <a:extLst>
              <a:ext uri="{FF2B5EF4-FFF2-40B4-BE49-F238E27FC236}">
                <a16:creationId xmlns:a16="http://schemas.microsoft.com/office/drawing/2014/main" id="{D1F9B583-E52B-474F-B2F5-57C242F069B5}"/>
              </a:ext>
            </a:extLst>
          </p:cNvPr>
          <p:cNvSpPr>
            <a:spLocks noGrp="1"/>
          </p:cNvSpPr>
          <p:nvPr>
            <p:ph type="body" sz="quarter" idx="17"/>
          </p:nvPr>
        </p:nvSpPr>
        <p:spPr>
          <a:xfrm>
            <a:off x="743576" y="1638300"/>
            <a:ext cx="10711543" cy="948783"/>
          </a:xfrm>
        </p:spPr>
        <p:txBody>
          <a:bodyPr/>
          <a:lstStyle/>
          <a:p>
            <a:r>
              <a:rPr lang="en-US" dirty="0"/>
              <a:t>Defining character types and character classes (continued)</a:t>
            </a:r>
          </a:p>
          <a:p>
            <a:pPr lvl="1"/>
            <a:r>
              <a:rPr lang="en-US" dirty="0"/>
              <a:t>A </a:t>
            </a:r>
            <a:r>
              <a:rPr lang="en-US" b="1" dirty="0">
                <a:solidFill>
                  <a:srgbClr val="004A78"/>
                </a:solidFill>
              </a:rPr>
              <a:t>character class </a:t>
            </a:r>
            <a:r>
              <a:rPr lang="en-US" dirty="0"/>
              <a:t>limits all/part of a regular expression to a select group of characters</a:t>
            </a:r>
          </a:p>
        </p:txBody>
      </p:sp>
      <p:graphicFrame>
        <p:nvGraphicFramePr>
          <p:cNvPr id="4" name="Table 3">
            <a:extLst>
              <a:ext uri="{FF2B5EF4-FFF2-40B4-BE49-F238E27FC236}">
                <a16:creationId xmlns:a16="http://schemas.microsoft.com/office/drawing/2014/main" id="{A36A70C3-0391-0945-ABE8-05F4B6D21BBD}"/>
              </a:ext>
            </a:extLst>
          </p:cNvPr>
          <p:cNvGraphicFramePr>
            <a:graphicFrameLocks noGrp="1"/>
          </p:cNvGraphicFramePr>
          <p:nvPr>
            <p:extLst>
              <p:ext uri="{D42A27DB-BD31-4B8C-83A1-F6EECF244321}">
                <p14:modId xmlns:p14="http://schemas.microsoft.com/office/powerpoint/2010/main" val="740274979"/>
              </p:ext>
            </p:extLst>
          </p:nvPr>
        </p:nvGraphicFramePr>
        <p:xfrm>
          <a:off x="838200" y="2436956"/>
          <a:ext cx="10515600" cy="3708400"/>
        </p:xfrm>
        <a:graphic>
          <a:graphicData uri="http://schemas.openxmlformats.org/drawingml/2006/table">
            <a:tbl>
              <a:tblPr firstRow="1" bandRow="1">
                <a:tableStyleId>{5C22544A-7EE6-4342-B048-85BDC9FD1C3A}</a:tableStyleId>
              </a:tblPr>
              <a:tblGrid>
                <a:gridCol w="3310054">
                  <a:extLst>
                    <a:ext uri="{9D8B030D-6E8A-4147-A177-3AD203B41FA5}">
                      <a16:colId xmlns:a16="http://schemas.microsoft.com/office/drawing/2014/main" val="107385731"/>
                    </a:ext>
                  </a:extLst>
                </a:gridCol>
                <a:gridCol w="7205546">
                  <a:extLst>
                    <a:ext uri="{9D8B030D-6E8A-4147-A177-3AD203B41FA5}">
                      <a16:colId xmlns:a16="http://schemas.microsoft.com/office/drawing/2014/main" val="1155655890"/>
                    </a:ext>
                  </a:extLst>
                </a:gridCol>
              </a:tblGrid>
              <a:tr h="370840">
                <a:tc>
                  <a:txBody>
                    <a:bodyPr/>
                    <a:lstStyle/>
                    <a:p>
                      <a:r>
                        <a:rPr lang="en-US" dirty="0"/>
                        <a:t>Pattern</a:t>
                      </a:r>
                    </a:p>
                  </a:txBody>
                  <a:tcPr/>
                </a:tc>
                <a:tc>
                  <a:txBody>
                    <a:bodyPr/>
                    <a:lstStyle/>
                    <a:p>
                      <a:r>
                        <a:rPr lang="en-US" dirty="0"/>
                        <a:t>Description</a:t>
                      </a:r>
                    </a:p>
                  </a:txBody>
                  <a:tcPr/>
                </a:tc>
                <a:extLst>
                  <a:ext uri="{0D108BD9-81ED-4DB2-BD59-A6C34878D82A}">
                    <a16:rowId xmlns:a16="http://schemas.microsoft.com/office/drawing/2014/main" val="566995542"/>
                  </a:ext>
                </a:extLst>
              </a:tr>
              <a:tr h="370840">
                <a:tc>
                  <a:txBody>
                    <a:bodyPr/>
                    <a:lstStyle/>
                    <a:p>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chars</a:t>
                      </a:r>
                      <a:r>
                        <a:rPr lang="en-US" dirty="0">
                          <a:latin typeface="Courier New" panose="02070309020205020404" pitchFamily="49" charset="0"/>
                          <a:cs typeface="Courier New" panose="02070309020205020404" pitchFamily="49" charset="0"/>
                        </a:rPr>
                        <a:t>]</a:t>
                      </a:r>
                    </a:p>
                  </a:txBody>
                  <a:tcPr/>
                </a:tc>
                <a:tc>
                  <a:txBody>
                    <a:bodyPr/>
                    <a:lstStyle/>
                    <a:p>
                      <a:r>
                        <a:rPr lang="en-US" dirty="0"/>
                        <a:t>Match any character in the </a:t>
                      </a:r>
                      <a:r>
                        <a:rPr lang="en-US" i="1" dirty="0">
                          <a:latin typeface="Courier New" panose="02070309020205020404" pitchFamily="49" charset="0"/>
                          <a:cs typeface="Courier New" panose="02070309020205020404" pitchFamily="49" charset="0"/>
                        </a:rPr>
                        <a:t>chars</a:t>
                      </a:r>
                      <a:r>
                        <a:rPr lang="en-US" dirty="0"/>
                        <a:t> list</a:t>
                      </a:r>
                    </a:p>
                  </a:txBody>
                  <a:tcPr/>
                </a:tc>
                <a:extLst>
                  <a:ext uri="{0D108BD9-81ED-4DB2-BD59-A6C34878D82A}">
                    <a16:rowId xmlns:a16="http://schemas.microsoft.com/office/drawing/2014/main" val="3338476636"/>
                  </a:ext>
                </a:extLst>
              </a:tr>
              <a:tr h="370840">
                <a:tc>
                  <a:txBody>
                    <a:bodyPr/>
                    <a:lstStyle/>
                    <a:p>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chars</a:t>
                      </a:r>
                      <a:r>
                        <a:rPr lang="en-US" dirty="0">
                          <a:latin typeface="Courier New" panose="02070309020205020404" pitchFamily="49" charset="0"/>
                          <a:cs typeface="Courier New" panose="02070309020205020404" pitchFamily="49" charset="0"/>
                        </a:rPr>
                        <a:t>]</a:t>
                      </a:r>
                    </a:p>
                  </a:txBody>
                  <a:tcPr/>
                </a:tc>
                <a:tc>
                  <a:txBody>
                    <a:bodyPr/>
                    <a:lstStyle/>
                    <a:p>
                      <a:r>
                        <a:rPr lang="en-US" dirty="0"/>
                        <a:t>Do not match any character in the </a:t>
                      </a:r>
                      <a:r>
                        <a:rPr lang="en-US" i="1" dirty="0">
                          <a:latin typeface="Courier New" panose="02070309020205020404" pitchFamily="49" charset="0"/>
                          <a:cs typeface="Courier New" panose="02070309020205020404" pitchFamily="49" charset="0"/>
                        </a:rPr>
                        <a:t>chars</a:t>
                      </a:r>
                      <a:r>
                        <a:rPr lang="en-US" dirty="0"/>
                        <a:t> list</a:t>
                      </a:r>
                    </a:p>
                  </a:txBody>
                  <a:tcPr/>
                </a:tc>
                <a:extLst>
                  <a:ext uri="{0D108BD9-81ED-4DB2-BD59-A6C34878D82A}">
                    <a16:rowId xmlns:a16="http://schemas.microsoft.com/office/drawing/2014/main" val="1584360377"/>
                  </a:ext>
                </a:extLst>
              </a:tr>
              <a:tr h="370840">
                <a:tc>
                  <a:txBody>
                    <a:bodyPr/>
                    <a:lstStyle/>
                    <a:p>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char1</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charN</a:t>
                      </a:r>
                      <a:r>
                        <a:rPr lang="en-US" dirty="0">
                          <a:latin typeface="Courier New" panose="02070309020205020404" pitchFamily="49" charset="0"/>
                          <a:cs typeface="Courier New" panose="02070309020205020404" pitchFamily="49" charset="0"/>
                        </a:rPr>
                        <a:t>]</a:t>
                      </a:r>
                    </a:p>
                  </a:txBody>
                  <a:tcPr/>
                </a:tc>
                <a:tc>
                  <a:txBody>
                    <a:bodyPr/>
                    <a:lstStyle/>
                    <a:p>
                      <a:r>
                        <a:rPr lang="en-US" dirty="0"/>
                        <a:t>Match characters in the range </a:t>
                      </a:r>
                      <a:r>
                        <a:rPr lang="en-US" i="1" dirty="0">
                          <a:latin typeface="Courier New" panose="02070309020205020404" pitchFamily="49" charset="0"/>
                          <a:cs typeface="Courier New" panose="02070309020205020404" pitchFamily="49" charset="0"/>
                        </a:rPr>
                        <a:t>char1</a:t>
                      </a:r>
                      <a:r>
                        <a:rPr lang="en-US" dirty="0"/>
                        <a:t> through </a:t>
                      </a:r>
                      <a:r>
                        <a:rPr lang="en-US" i="1" dirty="0" err="1">
                          <a:latin typeface="Courier New" panose="02070309020205020404" pitchFamily="49" charset="0"/>
                          <a:cs typeface="Courier New" panose="02070309020205020404" pitchFamily="49" charset="0"/>
                        </a:rPr>
                        <a:t>charN</a:t>
                      </a:r>
                      <a:endParaRPr lang="en-US" i="1"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3701669938"/>
                  </a:ext>
                </a:extLst>
              </a:tr>
              <a:tr h="370840">
                <a:tc>
                  <a:txBody>
                    <a:bodyPr/>
                    <a:lstStyle/>
                    <a:p>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char1</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charN</a:t>
                      </a:r>
                      <a:r>
                        <a:rPr lang="en-US" dirty="0">
                          <a:latin typeface="Courier New" panose="02070309020205020404" pitchFamily="49" charset="0"/>
                          <a:cs typeface="Courier New" panose="02070309020205020404" pitchFamily="49" charset="0"/>
                        </a:rPr>
                        <a:t>]</a:t>
                      </a:r>
                    </a:p>
                  </a:txBody>
                  <a:tcPr/>
                </a:tc>
                <a:tc>
                  <a:txBody>
                    <a:bodyPr/>
                    <a:lstStyle/>
                    <a:p>
                      <a:r>
                        <a:rPr lang="en-US" dirty="0"/>
                        <a:t>Do not match any characters in the range </a:t>
                      </a:r>
                      <a:r>
                        <a:rPr lang="en-US" i="1" dirty="0">
                          <a:latin typeface="Courier New" panose="02070309020205020404" pitchFamily="49" charset="0"/>
                          <a:cs typeface="Courier New" panose="02070309020205020404" pitchFamily="49" charset="0"/>
                        </a:rPr>
                        <a:t>char1</a:t>
                      </a:r>
                      <a:r>
                        <a:rPr lang="en-US" dirty="0"/>
                        <a:t> through </a:t>
                      </a:r>
                      <a:r>
                        <a:rPr lang="en-US" i="1" dirty="0" err="1">
                          <a:latin typeface="Courier New" panose="02070309020205020404" pitchFamily="49" charset="0"/>
                          <a:cs typeface="Courier New" panose="02070309020205020404" pitchFamily="49" charset="0"/>
                        </a:rPr>
                        <a:t>charN</a:t>
                      </a:r>
                      <a:endParaRPr lang="en-US" i="1"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2419761823"/>
                  </a:ext>
                </a:extLst>
              </a:tr>
              <a:tr h="370840">
                <a:tc>
                  <a:txBody>
                    <a:bodyPr/>
                    <a:lstStyle/>
                    <a:p>
                      <a:r>
                        <a:rPr lang="en-US" dirty="0">
                          <a:latin typeface="Courier New" panose="02070309020205020404" pitchFamily="49" charset="0"/>
                          <a:cs typeface="Courier New" panose="02070309020205020404" pitchFamily="49" charset="0"/>
                        </a:rPr>
                        <a:t>[a-z]</a:t>
                      </a:r>
                    </a:p>
                  </a:txBody>
                  <a:tcPr/>
                </a:tc>
                <a:tc>
                  <a:txBody>
                    <a:bodyPr/>
                    <a:lstStyle/>
                    <a:p>
                      <a:r>
                        <a:rPr lang="en-US" dirty="0"/>
                        <a:t>Match any lowercase letter</a:t>
                      </a:r>
                    </a:p>
                  </a:txBody>
                  <a:tcPr/>
                </a:tc>
                <a:extLst>
                  <a:ext uri="{0D108BD9-81ED-4DB2-BD59-A6C34878D82A}">
                    <a16:rowId xmlns:a16="http://schemas.microsoft.com/office/drawing/2014/main" val="1549063739"/>
                  </a:ext>
                </a:extLst>
              </a:tr>
              <a:tr h="370840">
                <a:tc>
                  <a:txBody>
                    <a:bodyPr/>
                    <a:lstStyle/>
                    <a:p>
                      <a:r>
                        <a:rPr lang="en-US" dirty="0">
                          <a:latin typeface="Courier New" panose="02070309020205020404" pitchFamily="49" charset="0"/>
                          <a:cs typeface="Courier New" panose="02070309020205020404" pitchFamily="49" charset="0"/>
                        </a:rPr>
                        <a:t>[A-Z]</a:t>
                      </a:r>
                    </a:p>
                  </a:txBody>
                  <a:tcPr/>
                </a:tc>
                <a:tc>
                  <a:txBody>
                    <a:bodyPr/>
                    <a:lstStyle/>
                    <a:p>
                      <a:r>
                        <a:rPr lang="en-US" dirty="0"/>
                        <a:t>Match any uppercase letter</a:t>
                      </a:r>
                    </a:p>
                  </a:txBody>
                  <a:tcPr/>
                </a:tc>
                <a:extLst>
                  <a:ext uri="{0D108BD9-81ED-4DB2-BD59-A6C34878D82A}">
                    <a16:rowId xmlns:a16="http://schemas.microsoft.com/office/drawing/2014/main" val="3785328673"/>
                  </a:ext>
                </a:extLst>
              </a:tr>
              <a:tr h="370840">
                <a:tc>
                  <a:txBody>
                    <a:bodyPr/>
                    <a:lstStyle/>
                    <a:p>
                      <a:r>
                        <a:rPr lang="en-US" dirty="0">
                          <a:latin typeface="Courier New" panose="02070309020205020404" pitchFamily="49" charset="0"/>
                          <a:cs typeface="Courier New" panose="02070309020205020404" pitchFamily="49" charset="0"/>
                        </a:rPr>
                        <a:t>[a-</a:t>
                      </a:r>
                      <a:r>
                        <a:rPr lang="en-US" dirty="0" err="1">
                          <a:latin typeface="Courier New" panose="02070309020205020404" pitchFamily="49" charset="0"/>
                          <a:cs typeface="Courier New" panose="02070309020205020404" pitchFamily="49" charset="0"/>
                        </a:rPr>
                        <a:t>zA</a:t>
                      </a:r>
                      <a:r>
                        <a:rPr lang="en-US" dirty="0">
                          <a:latin typeface="Courier New" panose="02070309020205020404" pitchFamily="49" charset="0"/>
                          <a:cs typeface="Courier New" panose="02070309020205020404" pitchFamily="49" charset="0"/>
                        </a:rPr>
                        <a:t>-Z]</a:t>
                      </a:r>
                    </a:p>
                  </a:txBody>
                  <a:tcPr/>
                </a:tc>
                <a:tc>
                  <a:txBody>
                    <a:bodyPr/>
                    <a:lstStyle/>
                    <a:p>
                      <a:r>
                        <a:rPr lang="en-US" dirty="0"/>
                        <a:t>Match any lower- or uppercase letter</a:t>
                      </a:r>
                    </a:p>
                  </a:txBody>
                  <a:tcPr/>
                </a:tc>
                <a:extLst>
                  <a:ext uri="{0D108BD9-81ED-4DB2-BD59-A6C34878D82A}">
                    <a16:rowId xmlns:a16="http://schemas.microsoft.com/office/drawing/2014/main" val="489292900"/>
                  </a:ext>
                </a:extLst>
              </a:tr>
              <a:tr h="370840">
                <a:tc>
                  <a:txBody>
                    <a:bodyPr/>
                    <a:lstStyle/>
                    <a:p>
                      <a:r>
                        <a:rPr lang="en-US" dirty="0">
                          <a:latin typeface="Courier New" panose="02070309020205020404" pitchFamily="49" charset="0"/>
                          <a:cs typeface="Courier New" panose="02070309020205020404" pitchFamily="49" charset="0"/>
                        </a:rPr>
                        <a:t>[0-9]</a:t>
                      </a:r>
                    </a:p>
                  </a:txBody>
                  <a:tcPr/>
                </a:tc>
                <a:tc>
                  <a:txBody>
                    <a:bodyPr/>
                    <a:lstStyle/>
                    <a:p>
                      <a:r>
                        <a:rPr lang="en-US" dirty="0"/>
                        <a:t>Match any digit</a:t>
                      </a:r>
                    </a:p>
                  </a:txBody>
                  <a:tcPr/>
                </a:tc>
                <a:extLst>
                  <a:ext uri="{0D108BD9-81ED-4DB2-BD59-A6C34878D82A}">
                    <a16:rowId xmlns:a16="http://schemas.microsoft.com/office/drawing/2014/main" val="3074136668"/>
                  </a:ext>
                </a:extLst>
              </a:tr>
              <a:tr h="370840">
                <a:tc>
                  <a:txBody>
                    <a:bodyPr/>
                    <a:lstStyle/>
                    <a:p>
                      <a:r>
                        <a:rPr lang="en-US" dirty="0">
                          <a:latin typeface="Courier New" panose="02070309020205020404" pitchFamily="49" charset="0"/>
                          <a:cs typeface="Courier New" panose="02070309020205020404" pitchFamily="49" charset="0"/>
                        </a:rPr>
                        <a:t>[0-9a-zA-Z]</a:t>
                      </a:r>
                    </a:p>
                  </a:txBody>
                  <a:tcPr/>
                </a:tc>
                <a:tc>
                  <a:txBody>
                    <a:bodyPr/>
                    <a:lstStyle/>
                    <a:p>
                      <a:r>
                        <a:rPr lang="en-US" dirty="0"/>
                        <a:t>Match any digit or letter</a:t>
                      </a:r>
                    </a:p>
                  </a:txBody>
                  <a:tcPr/>
                </a:tc>
                <a:extLst>
                  <a:ext uri="{0D108BD9-81ED-4DB2-BD59-A6C34878D82A}">
                    <a16:rowId xmlns:a16="http://schemas.microsoft.com/office/drawing/2014/main" val="2190724826"/>
                  </a:ext>
                </a:extLst>
              </a:tr>
            </a:tbl>
          </a:graphicData>
        </a:graphic>
      </p:graphicFrame>
    </p:spTree>
    <p:extLst>
      <p:ext uri="{BB962C8B-B14F-4D97-AF65-F5344CB8AC3E}">
        <p14:creationId xmlns:p14="http://schemas.microsoft.com/office/powerpoint/2010/main" val="1345611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43572-9E24-464B-918F-0B14B611DCC6}"/>
              </a:ext>
            </a:extLst>
          </p:cNvPr>
          <p:cNvSpPr>
            <a:spLocks noGrp="1"/>
          </p:cNvSpPr>
          <p:nvPr>
            <p:ph type="title"/>
          </p:nvPr>
        </p:nvSpPr>
        <p:spPr/>
        <p:txBody>
          <a:bodyPr/>
          <a:lstStyle/>
          <a:p>
            <a:r>
              <a:rPr lang="en-US" dirty="0"/>
              <a:t>Chapter Objectives (1 of 2)</a:t>
            </a:r>
          </a:p>
        </p:txBody>
      </p:sp>
      <p:sp>
        <p:nvSpPr>
          <p:cNvPr id="3" name="Text Placeholder 2">
            <a:extLst>
              <a:ext uri="{FF2B5EF4-FFF2-40B4-BE49-F238E27FC236}">
                <a16:creationId xmlns:a16="http://schemas.microsoft.com/office/drawing/2014/main" id="{BA38DCA3-733D-394F-95F4-90C2A94CB3CA}"/>
              </a:ext>
            </a:extLst>
          </p:cNvPr>
          <p:cNvSpPr>
            <a:spLocks noGrp="1"/>
          </p:cNvSpPr>
          <p:nvPr>
            <p:ph type="body" sz="quarter" idx="17"/>
          </p:nvPr>
        </p:nvSpPr>
        <p:spPr>
          <a:xfrm>
            <a:off x="743576" y="1647092"/>
            <a:ext cx="10711543" cy="4394200"/>
          </a:xfrm>
        </p:spPr>
        <p:txBody>
          <a:bodyPr>
            <a:normAutofit/>
          </a:bodyPr>
          <a:lstStyle/>
          <a:p>
            <a:pPr marL="0" indent="0">
              <a:buNone/>
            </a:pPr>
            <a:r>
              <a:rPr lang="en-US" dirty="0"/>
              <a:t>By the end of this chapter, you should be able to:</a:t>
            </a:r>
            <a:br>
              <a:rPr lang="en-US" dirty="0"/>
            </a:br>
            <a:endParaRPr lang="en-US" dirty="0"/>
          </a:p>
          <a:p>
            <a:pPr>
              <a:spcAft>
                <a:spcPts val="1200"/>
              </a:spcAft>
            </a:pPr>
            <a:r>
              <a:rPr lang="en-US" dirty="0"/>
              <a:t>Read information from a text file.</a:t>
            </a:r>
          </a:p>
          <a:p>
            <a:pPr>
              <a:spcAft>
                <a:spcPts val="1200"/>
              </a:spcAft>
            </a:pPr>
            <a:r>
              <a:rPr lang="en-US" dirty="0"/>
              <a:t>Read and write content into a text string.</a:t>
            </a:r>
          </a:p>
          <a:p>
            <a:pPr>
              <a:spcAft>
                <a:spcPts val="1200"/>
              </a:spcAft>
            </a:pPr>
            <a:r>
              <a:rPr lang="en-US" dirty="0"/>
              <a:t>Interpret the language of regular expressions.</a:t>
            </a:r>
          </a:p>
          <a:p>
            <a:pPr>
              <a:spcAft>
                <a:spcPts val="1200"/>
              </a:spcAft>
            </a:pPr>
            <a:r>
              <a:rPr lang="en-US" dirty="0"/>
              <a:t>Create a regular expression object and use it in a program.</a:t>
            </a:r>
          </a:p>
        </p:txBody>
      </p:sp>
    </p:spTree>
    <p:extLst>
      <p:ext uri="{BB962C8B-B14F-4D97-AF65-F5344CB8AC3E}">
        <p14:creationId xmlns:p14="http://schemas.microsoft.com/office/powerpoint/2010/main" val="35369485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04D72-F557-CE44-BD09-E3C1036A17FA}"/>
              </a:ext>
            </a:extLst>
          </p:cNvPr>
          <p:cNvSpPr>
            <a:spLocks noGrp="1"/>
          </p:cNvSpPr>
          <p:nvPr>
            <p:ph type="title"/>
          </p:nvPr>
        </p:nvSpPr>
        <p:spPr/>
        <p:txBody>
          <a:bodyPr/>
          <a:lstStyle/>
          <a:p>
            <a:r>
              <a:rPr lang="en-US" dirty="0"/>
              <a:t>Introducing Regular Expressions (5 of 7)</a:t>
            </a:r>
          </a:p>
        </p:txBody>
      </p:sp>
      <p:sp>
        <p:nvSpPr>
          <p:cNvPr id="3" name="Text Placeholder 2">
            <a:extLst>
              <a:ext uri="{FF2B5EF4-FFF2-40B4-BE49-F238E27FC236}">
                <a16:creationId xmlns:a16="http://schemas.microsoft.com/office/drawing/2014/main" id="{887D54B0-4027-F749-995D-6515EE970434}"/>
              </a:ext>
            </a:extLst>
          </p:cNvPr>
          <p:cNvSpPr>
            <a:spLocks noGrp="1"/>
          </p:cNvSpPr>
          <p:nvPr>
            <p:ph type="body" sz="quarter" idx="17"/>
          </p:nvPr>
        </p:nvSpPr>
        <p:spPr/>
        <p:txBody>
          <a:bodyPr/>
          <a:lstStyle/>
          <a:p>
            <a:r>
              <a:rPr lang="en-US" dirty="0"/>
              <a:t>Defining character types and character classes (continued)</a:t>
            </a:r>
          </a:p>
          <a:p>
            <a:pPr lvl="1"/>
            <a:r>
              <a:rPr lang="en-US" dirty="0"/>
              <a:t>Sample regular expression using a character class prefaced with ^ to match all characters that are not vowels: </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aeiou</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gi</a:t>
            </a:r>
            <a:endParaRPr lang="en-US" dirty="0">
              <a:latin typeface="Courier New" panose="02070309020205020404" pitchFamily="49" charset="0"/>
              <a:cs typeface="Courier New" panose="02070309020205020404" pitchFamily="49" charset="0"/>
            </a:endParaRPr>
          </a:p>
          <a:p>
            <a:r>
              <a:rPr lang="en-US" dirty="0"/>
              <a:t>Specifying repeating characters</a:t>
            </a:r>
          </a:p>
          <a:p>
            <a:pPr lvl="1"/>
            <a:r>
              <a:rPr lang="en-US" dirty="0"/>
              <a:t>General syntax, where </a:t>
            </a:r>
            <a:r>
              <a:rPr lang="en-US" i="1" dirty="0">
                <a:latin typeface="Courier New" panose="02070309020205020404" pitchFamily="49" charset="0"/>
                <a:cs typeface="Courier New" panose="02070309020205020404" pitchFamily="49" charset="0"/>
              </a:rPr>
              <a:t>n</a:t>
            </a:r>
            <a:r>
              <a:rPr lang="en-US" dirty="0"/>
              <a:t> is the number of repetitions of the preceding character, character class, or group: </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n</a:t>
            </a:r>
            <a:r>
              <a:rPr lang="en-US" dirty="0">
                <a:latin typeface="Courier New" panose="02070309020205020404" pitchFamily="49" charset="0"/>
                <a:cs typeface="Courier New" panose="02070309020205020404" pitchFamily="49" charset="0"/>
              </a:rPr>
              <a:t>}</a:t>
            </a:r>
          </a:p>
          <a:p>
            <a:pPr lvl="1"/>
            <a:r>
              <a:rPr lang="en-US" dirty="0"/>
              <a:t>Alternatively, use </a:t>
            </a:r>
            <a:r>
              <a:rPr lang="en-US" dirty="0">
                <a:latin typeface="Courier New" panose="02070309020205020404" pitchFamily="49" charset="0"/>
                <a:cs typeface="Courier New" panose="02070309020205020404" pitchFamily="49" charset="0"/>
              </a:rPr>
              <a:t>*</a:t>
            </a:r>
            <a:r>
              <a:rPr lang="en-US" dirty="0"/>
              <a:t> for 0 or more repetitions, </a:t>
            </a:r>
            <a:r>
              <a:rPr lang="en-US" dirty="0">
                <a:latin typeface="Courier New" panose="02070309020205020404" pitchFamily="49" charset="0"/>
                <a:cs typeface="Courier New" panose="02070309020205020404" pitchFamily="49" charset="0"/>
              </a:rPr>
              <a:t>+</a:t>
            </a:r>
            <a:r>
              <a:rPr lang="en-US" dirty="0"/>
              <a:t> for 1 or more repetitions, or </a:t>
            </a:r>
            <a:r>
              <a:rPr lang="en-US" dirty="0">
                <a:latin typeface="Courier New" panose="02070309020205020404" pitchFamily="49" charset="0"/>
                <a:cs typeface="Courier New" panose="02070309020205020404" pitchFamily="49" charset="0"/>
              </a:rPr>
              <a:t>?</a:t>
            </a:r>
            <a:r>
              <a:rPr lang="en-US" dirty="0"/>
              <a:t> for 0 or 1 occurrence</a:t>
            </a:r>
          </a:p>
          <a:p>
            <a:pPr lvl="1"/>
            <a:r>
              <a:rPr lang="en-US" dirty="0"/>
              <a:t>To repeat at least </a:t>
            </a:r>
            <a:r>
              <a:rPr lang="en-US" i="1" dirty="0">
                <a:latin typeface="Courier New" panose="02070309020205020404" pitchFamily="49" charset="0"/>
                <a:cs typeface="Courier New" panose="02070309020205020404" pitchFamily="49" charset="0"/>
              </a:rPr>
              <a:t>n</a:t>
            </a:r>
            <a:r>
              <a:rPr lang="en-US" dirty="0"/>
              <a:t> times, use </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n</a:t>
            </a:r>
            <a:r>
              <a:rPr lang="en-US" dirty="0">
                <a:latin typeface="Courier New" panose="02070309020205020404" pitchFamily="49" charset="0"/>
                <a:cs typeface="Courier New" panose="02070309020205020404" pitchFamily="49" charset="0"/>
              </a:rPr>
              <a:t>,}</a:t>
            </a:r>
          </a:p>
          <a:p>
            <a:pPr lvl="1"/>
            <a:r>
              <a:rPr lang="en-US" dirty="0"/>
              <a:t>To repeat at least </a:t>
            </a:r>
            <a:r>
              <a:rPr lang="en-US" i="1" dirty="0">
                <a:latin typeface="Courier New" panose="02070309020205020404" pitchFamily="49" charset="0"/>
                <a:cs typeface="Courier New" panose="02070309020205020404" pitchFamily="49" charset="0"/>
              </a:rPr>
              <a:t>n</a:t>
            </a:r>
            <a:r>
              <a:rPr lang="en-US" dirty="0"/>
              <a:t> times but no more than </a:t>
            </a:r>
            <a:r>
              <a:rPr lang="en-US" i="1" dirty="0">
                <a:latin typeface="Courier New" panose="02070309020205020404" pitchFamily="49" charset="0"/>
                <a:cs typeface="Courier New" panose="02070309020205020404" pitchFamily="49" charset="0"/>
              </a:rPr>
              <a:t>m</a:t>
            </a:r>
            <a:r>
              <a:rPr lang="en-US" dirty="0"/>
              <a:t> times, use </a:t>
            </a:r>
            <a:r>
              <a:rPr lang="en-US" dirty="0">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n</a:t>
            </a:r>
            <a:r>
              <a:rPr lang="en-US" dirty="0" err="1">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m</a:t>
            </a:r>
            <a:r>
              <a:rPr lang="en-US" dirty="0">
                <a:latin typeface="Courier New" panose="02070309020205020404" pitchFamily="49" charset="0"/>
                <a:cs typeface="Courier New" panose="02070309020205020404" pitchFamily="49" charset="0"/>
              </a:rPr>
              <a:t>}</a:t>
            </a:r>
          </a:p>
          <a:p>
            <a:pPr lvl="1"/>
            <a:r>
              <a:rPr lang="en-US" dirty="0"/>
              <a:t>Sample code that matches all words that begin with "t" followed by 1 or more letters:</a:t>
            </a:r>
            <a:br>
              <a:rPr lang="en-US" dirty="0"/>
            </a:b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bt</a:t>
            </a:r>
            <a:r>
              <a:rPr lang="en-US" dirty="0">
                <a:latin typeface="Courier New" panose="02070309020205020404" pitchFamily="49" charset="0"/>
                <a:cs typeface="Courier New" panose="02070309020205020404" pitchFamily="49" charset="0"/>
              </a:rPr>
              <a:t>[a-</a:t>
            </a:r>
            <a:r>
              <a:rPr lang="en-US" dirty="0" err="1">
                <a:latin typeface="Courier New" panose="02070309020205020404" pitchFamily="49" charset="0"/>
                <a:cs typeface="Courier New" panose="02070309020205020404" pitchFamily="49" charset="0"/>
              </a:rPr>
              <a:t>zA</a:t>
            </a:r>
            <a:r>
              <a:rPr lang="en-US" dirty="0">
                <a:latin typeface="Courier New" panose="02070309020205020404" pitchFamily="49" charset="0"/>
                <a:cs typeface="Courier New" panose="02070309020205020404" pitchFamily="49" charset="0"/>
              </a:rPr>
              <a:t>-Z]+\b/</a:t>
            </a:r>
            <a:r>
              <a:rPr lang="en-US" dirty="0" err="1">
                <a:latin typeface="Courier New" panose="02070309020205020404" pitchFamily="49" charset="0"/>
                <a:cs typeface="Courier New" panose="02070309020205020404" pitchFamily="49" charset="0"/>
              </a:rPr>
              <a:t>gi</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4987116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1311C-4EEE-644F-9764-FA620DD72CD5}"/>
              </a:ext>
            </a:extLst>
          </p:cNvPr>
          <p:cNvSpPr>
            <a:spLocks noGrp="1"/>
          </p:cNvSpPr>
          <p:nvPr>
            <p:ph type="title"/>
          </p:nvPr>
        </p:nvSpPr>
        <p:spPr/>
        <p:txBody>
          <a:bodyPr/>
          <a:lstStyle/>
          <a:p>
            <a:r>
              <a:rPr lang="en-US" dirty="0"/>
              <a:t>Introducing Regular Expressions (6 of 7)</a:t>
            </a:r>
          </a:p>
        </p:txBody>
      </p:sp>
      <p:sp>
        <p:nvSpPr>
          <p:cNvPr id="3" name="Text Placeholder 2">
            <a:extLst>
              <a:ext uri="{FF2B5EF4-FFF2-40B4-BE49-F238E27FC236}">
                <a16:creationId xmlns:a16="http://schemas.microsoft.com/office/drawing/2014/main" id="{FCD6B6C5-F8C8-774B-AEC5-6C13E4F05D1A}"/>
              </a:ext>
            </a:extLst>
          </p:cNvPr>
          <p:cNvSpPr>
            <a:spLocks noGrp="1"/>
          </p:cNvSpPr>
          <p:nvPr>
            <p:ph type="body" sz="quarter" idx="17"/>
          </p:nvPr>
        </p:nvSpPr>
        <p:spPr/>
        <p:txBody>
          <a:bodyPr/>
          <a:lstStyle/>
          <a:p>
            <a:r>
              <a:rPr lang="en-US" dirty="0"/>
              <a:t>Using escape sequences</a:t>
            </a:r>
          </a:p>
          <a:p>
            <a:pPr lvl="1"/>
            <a:r>
              <a:rPr lang="en-US" dirty="0"/>
              <a:t>Use an </a:t>
            </a:r>
            <a:r>
              <a:rPr lang="en-US" b="1" dirty="0">
                <a:solidFill>
                  <a:srgbClr val="004A78"/>
                </a:solidFill>
              </a:rPr>
              <a:t>escape sequence </a:t>
            </a:r>
            <a:r>
              <a:rPr lang="en-US" dirty="0"/>
              <a:t>when characters you want to pattern match are among those used as regular expression command symbols</a:t>
            </a:r>
          </a:p>
          <a:p>
            <a:pPr lvl="1"/>
            <a:r>
              <a:rPr lang="en-US" dirty="0"/>
              <a:t>Preface the character with a backslash (</a:t>
            </a:r>
            <a:r>
              <a:rPr lang="en-US" dirty="0">
                <a:latin typeface="Courier New" panose="02070309020205020404" pitchFamily="49" charset="0"/>
                <a:cs typeface="Courier New" panose="02070309020205020404" pitchFamily="49" charset="0"/>
              </a:rPr>
              <a:t>\</a:t>
            </a:r>
            <a:r>
              <a:rPr lang="en-US" dirty="0"/>
              <a:t>) to indicate that it should be interpreted as a character and not a command</a:t>
            </a:r>
          </a:p>
          <a:p>
            <a:pPr lvl="1"/>
            <a:r>
              <a:rPr lang="en-US" dirty="0"/>
              <a:t>Sample regular expression to match date strings containing slashes:</a:t>
            </a:r>
            <a:br>
              <a:rPr lang="en-US" dirty="0"/>
            </a:br>
            <a:r>
              <a:rPr lang="en-US" dirty="0">
                <a:latin typeface="Courier New" panose="02070309020205020404" pitchFamily="49" charset="0"/>
                <a:cs typeface="Courier New" panose="02070309020205020404" pitchFamily="49" charset="0"/>
              </a:rPr>
              <a:t>/^\d{1,2}\/\d{1,2}\/\d{4}$/</a:t>
            </a:r>
          </a:p>
          <a:p>
            <a:r>
              <a:rPr lang="en-US" dirty="0"/>
              <a:t>Specifying alternate patterns and grouping</a:t>
            </a:r>
          </a:p>
          <a:p>
            <a:pPr lvl="1"/>
            <a:r>
              <a:rPr lang="en-US" dirty="0"/>
              <a:t>Syntax to match either of two different patterns: </a:t>
            </a:r>
            <a:r>
              <a:rPr lang="en-US" i="1" dirty="0">
                <a:latin typeface="Courier New" panose="02070309020205020404" pitchFamily="49" charset="0"/>
                <a:cs typeface="Courier New" panose="02070309020205020404" pitchFamily="49" charset="0"/>
              </a:rPr>
              <a:t>pattern1</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pattern2</a:t>
            </a:r>
          </a:p>
          <a:p>
            <a:pPr lvl="1"/>
            <a:r>
              <a:rPr lang="en-US" dirty="0"/>
              <a:t>Sample that matches strings of either 5 digits only or 5 digits, a dash, and 4 digits:</a:t>
            </a:r>
            <a:br>
              <a:rPr lang="en-US" dirty="0"/>
            </a:br>
            <a:r>
              <a:rPr lang="en-US" dirty="0">
                <a:latin typeface="Courier New" panose="02070309020205020404" pitchFamily="49" charset="0"/>
                <a:cs typeface="Courier New" panose="02070309020205020404" pitchFamily="49" charset="0"/>
              </a:rPr>
              <a:t>/^\d{5}$|^\d{5}-\d{4}$/</a:t>
            </a:r>
          </a:p>
        </p:txBody>
      </p:sp>
    </p:spTree>
    <p:extLst>
      <p:ext uri="{BB962C8B-B14F-4D97-AF65-F5344CB8AC3E}">
        <p14:creationId xmlns:p14="http://schemas.microsoft.com/office/powerpoint/2010/main" val="33607623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1311C-4EEE-644F-9764-FA620DD72CD5}"/>
              </a:ext>
            </a:extLst>
          </p:cNvPr>
          <p:cNvSpPr>
            <a:spLocks noGrp="1"/>
          </p:cNvSpPr>
          <p:nvPr>
            <p:ph type="title"/>
          </p:nvPr>
        </p:nvSpPr>
        <p:spPr/>
        <p:txBody>
          <a:bodyPr/>
          <a:lstStyle/>
          <a:p>
            <a:r>
              <a:rPr lang="en-US" dirty="0"/>
              <a:t>Introducing Regular Expressions (7 of 7)</a:t>
            </a:r>
          </a:p>
        </p:txBody>
      </p:sp>
      <p:sp>
        <p:nvSpPr>
          <p:cNvPr id="3" name="Text Placeholder 2">
            <a:extLst>
              <a:ext uri="{FF2B5EF4-FFF2-40B4-BE49-F238E27FC236}">
                <a16:creationId xmlns:a16="http://schemas.microsoft.com/office/drawing/2014/main" id="{FCD6B6C5-F8C8-774B-AEC5-6C13E4F05D1A}"/>
              </a:ext>
            </a:extLst>
          </p:cNvPr>
          <p:cNvSpPr>
            <a:spLocks noGrp="1"/>
          </p:cNvSpPr>
          <p:nvPr>
            <p:ph type="body" sz="quarter" idx="17"/>
          </p:nvPr>
        </p:nvSpPr>
        <p:spPr/>
        <p:txBody>
          <a:bodyPr/>
          <a:lstStyle/>
          <a:p>
            <a:r>
              <a:rPr lang="en-US" dirty="0"/>
              <a:t>Specifying alternate patterns and grouping (continued)</a:t>
            </a:r>
          </a:p>
          <a:p>
            <a:pPr lvl="1"/>
            <a:r>
              <a:rPr lang="en-US" dirty="0"/>
              <a:t>Syntax to group characters and symbols so they can be treated as a single unit:</a:t>
            </a:r>
            <a:br>
              <a:rPr lang="en-US" dirty="0"/>
            </a:b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pattern</a:t>
            </a:r>
            <a:r>
              <a:rPr lang="en-US" dirty="0">
                <a:latin typeface="Courier New" panose="02070309020205020404" pitchFamily="49" charset="0"/>
                <a:cs typeface="Courier New" panose="02070309020205020404" pitchFamily="49" charset="0"/>
              </a:rPr>
              <a:t>)</a:t>
            </a:r>
          </a:p>
          <a:p>
            <a:pPr lvl="1"/>
            <a:r>
              <a:rPr lang="en-US" dirty="0"/>
              <a:t>Sample code to match a telephone number with or without an area code:</a:t>
            </a:r>
            <a:br>
              <a:rPr lang="en-US" dirty="0"/>
            </a:br>
            <a:r>
              <a:rPr lang="en-US" dirty="0">
                <a:latin typeface="Courier New" panose="02070309020205020404" pitchFamily="49" charset="0"/>
                <a:cs typeface="Courier New" panose="02070309020205020404" pitchFamily="49" charset="0"/>
              </a:rPr>
              <a:t>/^(\d{3}-)?\d{3}-\d{4}$/</a:t>
            </a:r>
          </a:p>
          <a:p>
            <a:r>
              <a:rPr lang="en-US" dirty="0"/>
              <a:t>Avoiding mistakes with regular expressions</a:t>
            </a:r>
          </a:p>
          <a:p>
            <a:pPr lvl="1"/>
            <a:r>
              <a:rPr lang="en-US" dirty="0"/>
              <a:t>Include whitespace characters only when you intend to match them</a:t>
            </a:r>
          </a:p>
          <a:p>
            <a:pPr lvl="1"/>
            <a:r>
              <a:rPr lang="en-US" dirty="0"/>
              <a:t>Escape special characters when you want them interpreted as characters to match</a:t>
            </a:r>
          </a:p>
          <a:p>
            <a:pPr lvl="1"/>
            <a:r>
              <a:rPr lang="en-US" dirty="0"/>
              <a:t>Use the </a:t>
            </a:r>
            <a:r>
              <a:rPr lang="en-US" dirty="0">
                <a:latin typeface="Courier New" panose="02070309020205020404" pitchFamily="49" charset="0"/>
                <a:cs typeface="Courier New" panose="02070309020205020404" pitchFamily="49" charset="0"/>
              </a:rPr>
              <a:t>^</a:t>
            </a:r>
            <a:r>
              <a:rPr lang="en-US" dirty="0"/>
              <a:t> and </a:t>
            </a:r>
            <a:r>
              <a:rPr lang="en-US" dirty="0">
                <a:latin typeface="Courier New" panose="02070309020205020404" pitchFamily="49" charset="0"/>
                <a:cs typeface="Courier New" panose="02070309020205020404" pitchFamily="49" charset="0"/>
              </a:rPr>
              <a:t>$</a:t>
            </a:r>
            <a:r>
              <a:rPr lang="en-US" dirty="0"/>
              <a:t> characters (anchors) when you intend to match the entire text string</a:t>
            </a:r>
          </a:p>
          <a:p>
            <a:pPr lvl="1"/>
            <a:r>
              <a:rPr lang="en-US" dirty="0"/>
              <a:t>Be mindful that excessive </a:t>
            </a:r>
            <a:r>
              <a:rPr lang="en-US" b="1" dirty="0">
                <a:solidFill>
                  <a:srgbClr val="004A78"/>
                </a:solidFill>
              </a:rPr>
              <a:t>backtracking</a:t>
            </a:r>
            <a:r>
              <a:rPr lang="en-US" dirty="0"/>
              <a:t> (which occurs when the expression contains quantifiers such as * or +) can slow program execution</a:t>
            </a:r>
          </a:p>
        </p:txBody>
      </p:sp>
    </p:spTree>
    <p:extLst>
      <p:ext uri="{BB962C8B-B14F-4D97-AF65-F5344CB8AC3E}">
        <p14:creationId xmlns:p14="http://schemas.microsoft.com/office/powerpoint/2010/main" val="23623234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7EF1C-D1B0-4C45-8705-94ED3255A794}"/>
              </a:ext>
            </a:extLst>
          </p:cNvPr>
          <p:cNvSpPr>
            <a:spLocks noGrp="1"/>
          </p:cNvSpPr>
          <p:nvPr>
            <p:ph type="title"/>
          </p:nvPr>
        </p:nvSpPr>
        <p:spPr/>
        <p:txBody>
          <a:bodyPr/>
          <a:lstStyle/>
          <a:p>
            <a:r>
              <a:rPr lang="en-US" dirty="0"/>
              <a:t>Programming with Regular Expressions (1 of 10)</a:t>
            </a:r>
          </a:p>
        </p:txBody>
      </p:sp>
      <p:sp>
        <p:nvSpPr>
          <p:cNvPr id="3" name="Text Placeholder 2">
            <a:extLst>
              <a:ext uri="{FF2B5EF4-FFF2-40B4-BE49-F238E27FC236}">
                <a16:creationId xmlns:a16="http://schemas.microsoft.com/office/drawing/2014/main" id="{3885D618-4591-4C4B-9202-69F34D4F2B5D}"/>
              </a:ext>
            </a:extLst>
          </p:cNvPr>
          <p:cNvSpPr>
            <a:spLocks noGrp="1"/>
          </p:cNvSpPr>
          <p:nvPr>
            <p:ph type="body" sz="quarter" idx="17"/>
          </p:nvPr>
        </p:nvSpPr>
        <p:spPr/>
        <p:txBody>
          <a:bodyPr/>
          <a:lstStyle/>
          <a:p>
            <a:r>
              <a:rPr lang="en-US" b="1" dirty="0">
                <a:solidFill>
                  <a:srgbClr val="004A78"/>
                </a:solidFill>
              </a:rPr>
              <a:t>Regular expression literals</a:t>
            </a:r>
            <a:r>
              <a:rPr lang="en-US" dirty="0"/>
              <a:t> are entered directly into JavaScript code, e.g.:</a:t>
            </a:r>
            <a:br>
              <a:rPr lang="en-US" dirty="0"/>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regx</a:t>
            </a:r>
            <a:r>
              <a:rPr lang="en-US" dirty="0">
                <a:latin typeface="Courier New" panose="02070309020205020404" pitchFamily="49" charset="0"/>
                <a:cs typeface="Courier New" panose="02070309020205020404" pitchFamily="49" charset="0"/>
              </a:rPr>
              <a:t> = /\d{5}-\d{4}/g;</a:t>
            </a:r>
          </a:p>
          <a:p>
            <a:r>
              <a:rPr lang="en-US" dirty="0"/>
              <a:t>Syntax to create a regular expression object, with arguments enclosed in quotes:</a:t>
            </a:r>
            <a:br>
              <a:rPr lang="en-US" dirty="0"/>
            </a:br>
            <a:r>
              <a:rPr lang="en-US" dirty="0">
                <a:latin typeface="Courier New" panose="02070309020205020404" pitchFamily="49" charset="0"/>
                <a:cs typeface="Courier New" panose="02070309020205020404" pitchFamily="49" charset="0"/>
              </a:rPr>
              <a:t>new </a:t>
            </a:r>
            <a:r>
              <a:rPr lang="en-US" dirty="0" err="1">
                <a:latin typeface="Courier New" panose="02070309020205020404" pitchFamily="49" charset="0"/>
                <a:cs typeface="Courier New" panose="02070309020205020404" pitchFamily="49" charset="0"/>
              </a:rPr>
              <a:t>RegExp</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pattern</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flags</a:t>
            </a:r>
            <a:r>
              <a:rPr lang="en-US" dirty="0">
                <a:latin typeface="Courier New" panose="02070309020205020404" pitchFamily="49" charset="0"/>
                <a:cs typeface="Courier New" panose="02070309020205020404" pitchFamily="49" charset="0"/>
              </a:rPr>
              <a:t>);</a:t>
            </a:r>
          </a:p>
          <a:p>
            <a:r>
              <a:rPr lang="en-US" dirty="0"/>
              <a:t>The new </a:t>
            </a:r>
            <a:r>
              <a:rPr lang="en-US" dirty="0" err="1"/>
              <a:t>RegExp</a:t>
            </a:r>
            <a:r>
              <a:rPr lang="en-US" dirty="0"/>
              <a:t>() object constructor can read a variable containing a regular expression, e.g.:</a:t>
            </a:r>
            <a:br>
              <a:rPr lang="en-US" dirty="0"/>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patternTest</a:t>
            </a:r>
            <a:r>
              <a:rPr lang="en-US" dirty="0">
                <a:latin typeface="Courier New" panose="02070309020205020404" pitchFamily="49" charset="0"/>
                <a:cs typeface="Courier New" panose="02070309020205020404" pitchFamily="49" charset="0"/>
              </a:rPr>
              <a:t> = "\d{5}-\d{4}";</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regx</a:t>
            </a:r>
            <a:r>
              <a:rPr lang="en-US" dirty="0">
                <a:latin typeface="Courier New" panose="02070309020205020404" pitchFamily="49" charset="0"/>
                <a:cs typeface="Courier New" panose="02070309020205020404" pitchFamily="49" charset="0"/>
              </a:rPr>
              <a:t> = new </a:t>
            </a:r>
            <a:r>
              <a:rPr lang="en-US" dirty="0" err="1">
                <a:latin typeface="Courier New" panose="02070309020205020404" pitchFamily="49" charset="0"/>
                <a:cs typeface="Courier New" panose="02070309020205020404" pitchFamily="49" charset="0"/>
              </a:rPr>
              <a:t>RegExp</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patternTest</a:t>
            </a:r>
            <a:r>
              <a:rPr lang="en-US" dirty="0">
                <a:latin typeface="Courier New" panose="02070309020205020404" pitchFamily="49" charset="0"/>
                <a:cs typeface="Courier New" panose="02070309020205020404" pitchFamily="49" charset="0"/>
              </a:rPr>
              <a:t>, "g");</a:t>
            </a:r>
          </a:p>
          <a:p>
            <a:r>
              <a:rPr lang="en-US" dirty="0"/>
              <a:t>Regular expression methods</a:t>
            </a:r>
          </a:p>
          <a:p>
            <a:pPr lvl="1"/>
            <a:r>
              <a:rPr lang="en-US" dirty="0"/>
              <a:t>The </a:t>
            </a:r>
            <a:r>
              <a:rPr lang="en-US" dirty="0">
                <a:latin typeface="Courier New" panose="02070309020205020404" pitchFamily="49" charset="0"/>
                <a:cs typeface="Courier New" panose="02070309020205020404" pitchFamily="49" charset="0"/>
              </a:rPr>
              <a:t>test()</a:t>
            </a:r>
            <a:r>
              <a:rPr lang="en-US" dirty="0"/>
              <a:t> method returns </a:t>
            </a:r>
            <a:r>
              <a:rPr lang="en-US" dirty="0">
                <a:latin typeface="Courier New" panose="02070309020205020404" pitchFamily="49" charset="0"/>
                <a:cs typeface="Courier New" panose="02070309020205020404" pitchFamily="49" charset="0"/>
              </a:rPr>
              <a:t>true</a:t>
            </a:r>
            <a:r>
              <a:rPr lang="en-US" dirty="0"/>
              <a:t> if a match is found and </a:t>
            </a:r>
            <a:r>
              <a:rPr lang="en-US" dirty="0">
                <a:latin typeface="Courier New" panose="02070309020205020404" pitchFamily="49" charset="0"/>
                <a:cs typeface="Courier New" panose="02070309020205020404" pitchFamily="49" charset="0"/>
              </a:rPr>
              <a:t>false</a:t>
            </a:r>
            <a:r>
              <a:rPr lang="en-US" dirty="0"/>
              <a:t> otherwise: </a:t>
            </a:r>
            <a:r>
              <a:rPr lang="en-US" i="1" dirty="0" err="1">
                <a:latin typeface="Courier New" panose="02070309020205020404" pitchFamily="49" charset="0"/>
                <a:cs typeface="Courier New" panose="02070309020205020404" pitchFamily="49" charset="0"/>
              </a:rPr>
              <a:t>re</a:t>
            </a:r>
            <a:r>
              <a:rPr lang="en-US" dirty="0" err="1">
                <a:latin typeface="Courier New" panose="02070309020205020404" pitchFamily="49" charset="0"/>
                <a:cs typeface="Courier New" panose="02070309020205020404" pitchFamily="49" charset="0"/>
              </a:rPr>
              <a:t>.test</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str</a:t>
            </a:r>
            <a:r>
              <a:rPr lang="en-US" dirty="0">
                <a:latin typeface="Courier New" panose="02070309020205020404" pitchFamily="49" charset="0"/>
                <a:cs typeface="Courier New" panose="02070309020205020404" pitchFamily="49" charset="0"/>
              </a:rPr>
              <a:t>)</a:t>
            </a:r>
          </a:p>
          <a:p>
            <a:pPr lvl="1"/>
            <a:r>
              <a:rPr lang="en-US" dirty="0"/>
              <a:t>The </a:t>
            </a:r>
            <a:r>
              <a:rPr lang="en-US" dirty="0">
                <a:latin typeface="Courier New" panose="02070309020205020404" pitchFamily="49" charset="0"/>
                <a:cs typeface="Courier New" panose="02070309020205020404" pitchFamily="49" charset="0"/>
              </a:rPr>
              <a:t>search()</a:t>
            </a:r>
            <a:r>
              <a:rPr lang="en-US" dirty="0"/>
              <a:t> method returns the index of the first match or -1 if no match is found: </a:t>
            </a:r>
            <a:r>
              <a:rPr lang="en-US" i="1" dirty="0" err="1">
                <a:latin typeface="Courier New" panose="02070309020205020404" pitchFamily="49" charset="0"/>
                <a:cs typeface="Courier New" panose="02070309020205020404" pitchFamily="49" charset="0"/>
              </a:rPr>
              <a:t>str</a:t>
            </a:r>
            <a:r>
              <a:rPr lang="en-US" dirty="0" err="1">
                <a:latin typeface="Courier New" panose="02070309020205020404" pitchFamily="49" charset="0"/>
                <a:cs typeface="Courier New" panose="02070309020205020404" pitchFamily="49" charset="0"/>
              </a:rPr>
              <a:t>.search</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re</a:t>
            </a: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3676279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D0E0C-6AA2-E741-9245-1BDA73CFA164}"/>
              </a:ext>
            </a:extLst>
          </p:cNvPr>
          <p:cNvSpPr>
            <a:spLocks noGrp="1"/>
          </p:cNvSpPr>
          <p:nvPr>
            <p:ph type="title"/>
          </p:nvPr>
        </p:nvSpPr>
        <p:spPr/>
        <p:txBody>
          <a:bodyPr/>
          <a:lstStyle/>
          <a:p>
            <a:r>
              <a:rPr lang="en-US" dirty="0"/>
              <a:t>Programming with Regular Expressions (2 of 10)</a:t>
            </a:r>
          </a:p>
        </p:txBody>
      </p:sp>
      <p:graphicFrame>
        <p:nvGraphicFramePr>
          <p:cNvPr id="4" name="Table Placeholder 3">
            <a:extLst>
              <a:ext uri="{FF2B5EF4-FFF2-40B4-BE49-F238E27FC236}">
                <a16:creationId xmlns:a16="http://schemas.microsoft.com/office/drawing/2014/main" id="{7E19CFA6-E185-7143-9FC2-8904A9226DDC}"/>
              </a:ext>
            </a:extLst>
          </p:cNvPr>
          <p:cNvGraphicFramePr>
            <a:graphicFrameLocks noGrp="1"/>
          </p:cNvGraphicFramePr>
          <p:nvPr>
            <p:ph type="tbl" sz="quarter" idx="10"/>
            <p:extLst>
              <p:ext uri="{D42A27DB-BD31-4B8C-83A1-F6EECF244321}">
                <p14:modId xmlns:p14="http://schemas.microsoft.com/office/powerpoint/2010/main" val="451225538"/>
              </p:ext>
            </p:extLst>
          </p:nvPr>
        </p:nvGraphicFramePr>
        <p:xfrm>
          <a:off x="838199" y="2019300"/>
          <a:ext cx="10515600" cy="2936240"/>
        </p:xfrm>
        <a:graphic>
          <a:graphicData uri="http://schemas.openxmlformats.org/drawingml/2006/table">
            <a:tbl>
              <a:tblPr firstRow="1" bandRow="1">
                <a:tableStyleId>{5C22544A-7EE6-4342-B048-85BDC9FD1C3A}</a:tableStyleId>
              </a:tblPr>
              <a:tblGrid>
                <a:gridCol w="3644591">
                  <a:extLst>
                    <a:ext uri="{9D8B030D-6E8A-4147-A177-3AD203B41FA5}">
                      <a16:colId xmlns:a16="http://schemas.microsoft.com/office/drawing/2014/main" val="3775335381"/>
                    </a:ext>
                  </a:extLst>
                </a:gridCol>
                <a:gridCol w="6871009">
                  <a:extLst>
                    <a:ext uri="{9D8B030D-6E8A-4147-A177-3AD203B41FA5}">
                      <a16:colId xmlns:a16="http://schemas.microsoft.com/office/drawing/2014/main" val="3543354730"/>
                    </a:ext>
                  </a:extLst>
                </a:gridCol>
              </a:tblGrid>
              <a:tr h="370840">
                <a:tc>
                  <a:txBody>
                    <a:bodyPr/>
                    <a:lstStyle/>
                    <a:p>
                      <a:r>
                        <a:rPr lang="en-US" dirty="0"/>
                        <a:t>Method</a:t>
                      </a:r>
                    </a:p>
                  </a:txBody>
                  <a:tcPr/>
                </a:tc>
                <a:tc>
                  <a:txBody>
                    <a:bodyPr/>
                    <a:lstStyle/>
                    <a:p>
                      <a:r>
                        <a:rPr lang="en-US" dirty="0"/>
                        <a:t>Description</a:t>
                      </a:r>
                    </a:p>
                  </a:txBody>
                  <a:tcPr/>
                </a:tc>
                <a:extLst>
                  <a:ext uri="{0D108BD9-81ED-4DB2-BD59-A6C34878D82A}">
                    <a16:rowId xmlns:a16="http://schemas.microsoft.com/office/drawing/2014/main" val="877039886"/>
                  </a:ext>
                </a:extLst>
              </a:tr>
              <a:tr h="370840">
                <a:tc>
                  <a:txBody>
                    <a:bodyPr/>
                    <a:lstStyle/>
                    <a:p>
                      <a:r>
                        <a:rPr lang="en-US" i="1" dirty="0" err="1">
                          <a:latin typeface="Courier New" panose="02070309020205020404" pitchFamily="49" charset="0"/>
                          <a:cs typeface="Courier New" panose="02070309020205020404" pitchFamily="49" charset="0"/>
                        </a:rPr>
                        <a:t>re</a:t>
                      </a:r>
                      <a:r>
                        <a:rPr lang="en-US" dirty="0" err="1">
                          <a:latin typeface="Courier New" panose="02070309020205020404" pitchFamily="49" charset="0"/>
                          <a:cs typeface="Courier New" panose="02070309020205020404" pitchFamily="49" charset="0"/>
                        </a:rPr>
                        <a:t>.exec</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str</a:t>
                      </a:r>
                      <a:r>
                        <a:rPr lang="en-US" dirty="0">
                          <a:latin typeface="Courier New" panose="02070309020205020404" pitchFamily="49" charset="0"/>
                          <a:cs typeface="Courier New" panose="02070309020205020404" pitchFamily="49" charset="0"/>
                        </a:rPr>
                        <a:t>)</a:t>
                      </a:r>
                    </a:p>
                  </a:txBody>
                  <a:tcPr/>
                </a:tc>
                <a:tc>
                  <a:txBody>
                    <a:bodyPr/>
                    <a:lstStyle/>
                    <a:p>
                      <a:r>
                        <a:rPr lang="en-US" dirty="0"/>
                        <a:t>Searches the text string, </a:t>
                      </a:r>
                      <a:r>
                        <a:rPr lang="en-US" i="1" dirty="0">
                          <a:latin typeface="Courier New" panose="02070309020205020404" pitchFamily="49" charset="0"/>
                          <a:cs typeface="Courier New" panose="02070309020205020404" pitchFamily="49" charset="0"/>
                        </a:rPr>
                        <a:t>str</a:t>
                      </a:r>
                      <a:r>
                        <a:rPr lang="en-US" dirty="0"/>
                        <a:t>, for the character pattern expressed in the regular expression </a:t>
                      </a:r>
                      <a:r>
                        <a:rPr lang="en-US" i="1" dirty="0">
                          <a:latin typeface="Courier New" panose="02070309020205020404" pitchFamily="49" charset="0"/>
                          <a:cs typeface="Courier New" panose="02070309020205020404" pitchFamily="49" charset="0"/>
                        </a:rPr>
                        <a:t>re</a:t>
                      </a:r>
                      <a:r>
                        <a:rPr lang="en-US" dirty="0"/>
                        <a:t>, returning data about the search results in an array</a:t>
                      </a:r>
                    </a:p>
                  </a:txBody>
                  <a:tcPr/>
                </a:tc>
                <a:extLst>
                  <a:ext uri="{0D108BD9-81ED-4DB2-BD59-A6C34878D82A}">
                    <a16:rowId xmlns:a16="http://schemas.microsoft.com/office/drawing/2014/main" val="1048867395"/>
                  </a:ext>
                </a:extLst>
              </a:tr>
              <a:tr h="370840">
                <a:tc>
                  <a:txBody>
                    <a:bodyPr/>
                    <a:lstStyle/>
                    <a:p>
                      <a:r>
                        <a:rPr lang="en-US" i="1" dirty="0" err="1">
                          <a:latin typeface="Courier New" panose="02070309020205020404" pitchFamily="49" charset="0"/>
                          <a:cs typeface="Courier New" panose="02070309020205020404" pitchFamily="49" charset="0"/>
                        </a:rPr>
                        <a:t>re</a:t>
                      </a:r>
                      <a:r>
                        <a:rPr lang="en-US" dirty="0" err="1">
                          <a:latin typeface="Courier New" panose="02070309020205020404" pitchFamily="49" charset="0"/>
                          <a:cs typeface="Courier New" panose="02070309020205020404" pitchFamily="49" charset="0"/>
                        </a:rPr>
                        <a:t>.test</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str</a:t>
                      </a:r>
                      <a:r>
                        <a:rPr lang="en-US" dirty="0">
                          <a:latin typeface="Courier New" panose="02070309020205020404" pitchFamily="49" charset="0"/>
                          <a:cs typeface="Courier New" panose="02070309020205020404" pitchFamily="49" charset="0"/>
                        </a:rPr>
                        <a:t>)</a:t>
                      </a:r>
                    </a:p>
                  </a:txBody>
                  <a:tcPr/>
                </a:tc>
                <a:tc>
                  <a:txBody>
                    <a:bodyPr/>
                    <a:lstStyle/>
                    <a:p>
                      <a:r>
                        <a:rPr lang="en-US" dirty="0"/>
                        <a:t>Searches </a:t>
                      </a:r>
                      <a:r>
                        <a:rPr lang="en-US" i="1" dirty="0">
                          <a:latin typeface="Courier New" panose="02070309020205020404" pitchFamily="49" charset="0"/>
                          <a:cs typeface="Courier New" panose="02070309020205020404" pitchFamily="49" charset="0"/>
                        </a:rPr>
                        <a:t>str</a:t>
                      </a:r>
                      <a:r>
                        <a:rPr lang="en-US" dirty="0"/>
                        <a:t> for the character pattern </a:t>
                      </a:r>
                      <a:r>
                        <a:rPr lang="en-US" i="1" dirty="0">
                          <a:latin typeface="Courier New" panose="02070309020205020404" pitchFamily="49" charset="0"/>
                          <a:cs typeface="Courier New" panose="02070309020205020404" pitchFamily="49" charset="0"/>
                        </a:rPr>
                        <a:t>re</a:t>
                      </a:r>
                      <a:r>
                        <a:rPr lang="en-US" dirty="0"/>
                        <a:t>; if a match is found returns the Boolean value </a:t>
                      </a:r>
                      <a:r>
                        <a:rPr lang="en-US" dirty="0">
                          <a:latin typeface="Courier New" panose="02070309020205020404" pitchFamily="49" charset="0"/>
                          <a:cs typeface="Courier New" panose="02070309020205020404" pitchFamily="49" charset="0"/>
                        </a:rPr>
                        <a:t>true</a:t>
                      </a:r>
                    </a:p>
                  </a:txBody>
                  <a:tcPr/>
                </a:tc>
                <a:extLst>
                  <a:ext uri="{0D108BD9-81ED-4DB2-BD59-A6C34878D82A}">
                    <a16:rowId xmlns:a16="http://schemas.microsoft.com/office/drawing/2014/main" val="4264272561"/>
                  </a:ext>
                </a:extLst>
              </a:tr>
              <a:tr h="370840">
                <a:tc>
                  <a:txBody>
                    <a:bodyPr/>
                    <a:lstStyle/>
                    <a:p>
                      <a:r>
                        <a:rPr lang="en-US" i="1" dirty="0" err="1">
                          <a:latin typeface="Courier New" panose="02070309020205020404" pitchFamily="49" charset="0"/>
                          <a:cs typeface="Courier New" panose="02070309020205020404" pitchFamily="49" charset="0"/>
                        </a:rPr>
                        <a:t>re</a:t>
                      </a:r>
                      <a:r>
                        <a:rPr lang="en-US" dirty="0" err="1">
                          <a:latin typeface="Courier New" panose="02070309020205020404" pitchFamily="49" charset="0"/>
                          <a:cs typeface="Courier New" panose="02070309020205020404" pitchFamily="49" charset="0"/>
                        </a:rPr>
                        <a:t>.toString</a:t>
                      </a:r>
                      <a:r>
                        <a:rPr lang="en-US" dirty="0">
                          <a:latin typeface="Courier New" panose="02070309020205020404" pitchFamily="49" charset="0"/>
                          <a:cs typeface="Courier New" panose="02070309020205020404" pitchFamily="49" charset="0"/>
                        </a:rPr>
                        <a:t>()</a:t>
                      </a:r>
                    </a:p>
                  </a:txBody>
                  <a:tcPr/>
                </a:tc>
                <a:tc>
                  <a:txBody>
                    <a:bodyPr/>
                    <a:lstStyle/>
                    <a:p>
                      <a:r>
                        <a:rPr lang="en-US" dirty="0"/>
                        <a:t>Converts the regular expression </a:t>
                      </a:r>
                      <a:r>
                        <a:rPr lang="en-US" i="1" dirty="0">
                          <a:latin typeface="Courier New" panose="02070309020205020404" pitchFamily="49" charset="0"/>
                          <a:cs typeface="Courier New" panose="02070309020205020404" pitchFamily="49" charset="0"/>
                        </a:rPr>
                        <a:t>re</a:t>
                      </a:r>
                      <a:r>
                        <a:rPr lang="en-US" dirty="0"/>
                        <a:t> to a text string</a:t>
                      </a:r>
                    </a:p>
                  </a:txBody>
                  <a:tcPr/>
                </a:tc>
                <a:extLst>
                  <a:ext uri="{0D108BD9-81ED-4DB2-BD59-A6C34878D82A}">
                    <a16:rowId xmlns:a16="http://schemas.microsoft.com/office/drawing/2014/main" val="3466443295"/>
                  </a:ext>
                </a:extLst>
              </a:tr>
              <a:tr h="370840">
                <a:tc>
                  <a:txBody>
                    <a:bodyPr/>
                    <a:lstStyle/>
                    <a:p>
                      <a:r>
                        <a:rPr lang="en-US" i="1" dirty="0" err="1">
                          <a:latin typeface="Courier New" panose="02070309020205020404" pitchFamily="49" charset="0"/>
                          <a:cs typeface="Courier New" panose="02070309020205020404" pitchFamily="49" charset="0"/>
                        </a:rPr>
                        <a:t>str</a:t>
                      </a:r>
                      <a:r>
                        <a:rPr lang="en-US" dirty="0" err="1">
                          <a:latin typeface="Courier New" panose="02070309020205020404" pitchFamily="49" charset="0"/>
                          <a:cs typeface="Courier New" panose="02070309020205020404" pitchFamily="49" charset="0"/>
                        </a:rPr>
                        <a:t>.match</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re</a:t>
                      </a:r>
                      <a:r>
                        <a:rPr lang="en-US" dirty="0">
                          <a:latin typeface="Courier New" panose="02070309020205020404" pitchFamily="49" charset="0"/>
                          <a:cs typeface="Courier New" panose="02070309020205020404" pitchFamily="49" charset="0"/>
                        </a:rPr>
                        <a:t>)</a:t>
                      </a:r>
                    </a:p>
                  </a:txBody>
                  <a:tcPr/>
                </a:tc>
                <a:tc>
                  <a:txBody>
                    <a:bodyPr/>
                    <a:lstStyle/>
                    <a:p>
                      <a:r>
                        <a:rPr lang="en-US" dirty="0"/>
                        <a:t>Searches </a:t>
                      </a:r>
                      <a:r>
                        <a:rPr lang="en-US" i="1" dirty="0">
                          <a:latin typeface="Courier New" panose="02070309020205020404" pitchFamily="49" charset="0"/>
                          <a:cs typeface="Courier New" panose="02070309020205020404" pitchFamily="49" charset="0"/>
                        </a:rPr>
                        <a:t>str</a:t>
                      </a:r>
                      <a:r>
                        <a:rPr lang="en-US" dirty="0"/>
                        <a:t> for the character pattern expressed in the regular expression </a:t>
                      </a:r>
                      <a:r>
                        <a:rPr lang="en-US" i="1" dirty="0">
                          <a:latin typeface="Courier New" panose="02070309020205020404" pitchFamily="49" charset="0"/>
                          <a:cs typeface="Courier New" panose="02070309020205020404" pitchFamily="49" charset="0"/>
                        </a:rPr>
                        <a:t>re</a:t>
                      </a:r>
                      <a:r>
                        <a:rPr lang="en-US" dirty="0"/>
                        <a:t>, returning the search results in an array</a:t>
                      </a:r>
                    </a:p>
                  </a:txBody>
                  <a:tcPr/>
                </a:tc>
                <a:extLst>
                  <a:ext uri="{0D108BD9-81ED-4DB2-BD59-A6C34878D82A}">
                    <a16:rowId xmlns:a16="http://schemas.microsoft.com/office/drawing/2014/main" val="3077591767"/>
                  </a:ext>
                </a:extLst>
              </a:tr>
            </a:tbl>
          </a:graphicData>
        </a:graphic>
      </p:graphicFrame>
    </p:spTree>
    <p:extLst>
      <p:ext uri="{BB962C8B-B14F-4D97-AF65-F5344CB8AC3E}">
        <p14:creationId xmlns:p14="http://schemas.microsoft.com/office/powerpoint/2010/main" val="26623831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D0E0C-6AA2-E741-9245-1BDA73CFA164}"/>
              </a:ext>
            </a:extLst>
          </p:cNvPr>
          <p:cNvSpPr>
            <a:spLocks noGrp="1"/>
          </p:cNvSpPr>
          <p:nvPr>
            <p:ph type="title"/>
          </p:nvPr>
        </p:nvSpPr>
        <p:spPr/>
        <p:txBody>
          <a:bodyPr/>
          <a:lstStyle/>
          <a:p>
            <a:r>
              <a:rPr lang="en-US" dirty="0"/>
              <a:t>Programming with Regular Expressions (3 of 10)</a:t>
            </a:r>
          </a:p>
        </p:txBody>
      </p:sp>
      <p:graphicFrame>
        <p:nvGraphicFramePr>
          <p:cNvPr id="4" name="Table Placeholder 3">
            <a:extLst>
              <a:ext uri="{FF2B5EF4-FFF2-40B4-BE49-F238E27FC236}">
                <a16:creationId xmlns:a16="http://schemas.microsoft.com/office/drawing/2014/main" id="{7E19CFA6-E185-7143-9FC2-8904A9226DDC}"/>
              </a:ext>
            </a:extLst>
          </p:cNvPr>
          <p:cNvGraphicFramePr>
            <a:graphicFrameLocks noGrp="1"/>
          </p:cNvGraphicFramePr>
          <p:nvPr>
            <p:ph type="tbl" sz="quarter" idx="10"/>
            <p:extLst>
              <p:ext uri="{D42A27DB-BD31-4B8C-83A1-F6EECF244321}">
                <p14:modId xmlns:p14="http://schemas.microsoft.com/office/powerpoint/2010/main" val="4225787186"/>
              </p:ext>
            </p:extLst>
          </p:nvPr>
        </p:nvGraphicFramePr>
        <p:xfrm>
          <a:off x="838199" y="2019300"/>
          <a:ext cx="10515600" cy="2291080"/>
        </p:xfrm>
        <a:graphic>
          <a:graphicData uri="http://schemas.openxmlformats.org/drawingml/2006/table">
            <a:tbl>
              <a:tblPr firstRow="1" bandRow="1">
                <a:tableStyleId>{5C22544A-7EE6-4342-B048-85BDC9FD1C3A}</a:tableStyleId>
              </a:tblPr>
              <a:tblGrid>
                <a:gridCol w="3889918">
                  <a:extLst>
                    <a:ext uri="{9D8B030D-6E8A-4147-A177-3AD203B41FA5}">
                      <a16:colId xmlns:a16="http://schemas.microsoft.com/office/drawing/2014/main" val="3775335381"/>
                    </a:ext>
                  </a:extLst>
                </a:gridCol>
                <a:gridCol w="6625682">
                  <a:extLst>
                    <a:ext uri="{9D8B030D-6E8A-4147-A177-3AD203B41FA5}">
                      <a16:colId xmlns:a16="http://schemas.microsoft.com/office/drawing/2014/main" val="3543354730"/>
                    </a:ext>
                  </a:extLst>
                </a:gridCol>
              </a:tblGrid>
              <a:tr h="370840">
                <a:tc>
                  <a:txBody>
                    <a:bodyPr/>
                    <a:lstStyle/>
                    <a:p>
                      <a:r>
                        <a:rPr lang="en-US" dirty="0"/>
                        <a:t>Method</a:t>
                      </a:r>
                    </a:p>
                  </a:txBody>
                  <a:tcPr/>
                </a:tc>
                <a:tc>
                  <a:txBody>
                    <a:bodyPr/>
                    <a:lstStyle/>
                    <a:p>
                      <a:r>
                        <a:rPr lang="en-US" dirty="0"/>
                        <a:t>Description</a:t>
                      </a:r>
                    </a:p>
                  </a:txBody>
                  <a:tcPr/>
                </a:tc>
                <a:extLst>
                  <a:ext uri="{0D108BD9-81ED-4DB2-BD59-A6C34878D82A}">
                    <a16:rowId xmlns:a16="http://schemas.microsoft.com/office/drawing/2014/main" val="877039886"/>
                  </a:ext>
                </a:extLst>
              </a:tr>
              <a:tr h="370840">
                <a:tc>
                  <a:txBody>
                    <a:bodyPr/>
                    <a:lstStyle/>
                    <a:p>
                      <a:r>
                        <a:rPr lang="en-US" i="1" dirty="0" err="1">
                          <a:latin typeface="Courier New" panose="02070309020205020404" pitchFamily="49" charset="0"/>
                          <a:cs typeface="Courier New" panose="02070309020205020404" pitchFamily="49" charset="0"/>
                        </a:rPr>
                        <a:t>str</a:t>
                      </a:r>
                      <a:r>
                        <a:rPr lang="en-US" dirty="0" err="1">
                          <a:latin typeface="Courier New" panose="02070309020205020404" pitchFamily="49" charset="0"/>
                          <a:cs typeface="Courier New" panose="02070309020205020404" pitchFamily="49" charset="0"/>
                        </a:rPr>
                        <a:t>.search</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re</a:t>
                      </a:r>
                      <a:r>
                        <a:rPr lang="en-US" dirty="0">
                          <a:latin typeface="Courier New" panose="02070309020205020404" pitchFamily="49" charset="0"/>
                          <a:cs typeface="Courier New" panose="02070309020205020404" pitchFamily="49" charset="0"/>
                        </a:rPr>
                        <a:t>)</a:t>
                      </a:r>
                    </a:p>
                  </a:txBody>
                  <a:tcPr/>
                </a:tc>
                <a:tc>
                  <a:txBody>
                    <a:bodyPr/>
                    <a:lstStyle/>
                    <a:p>
                      <a:r>
                        <a:rPr lang="en-US" dirty="0"/>
                        <a:t>Searches </a:t>
                      </a:r>
                      <a:r>
                        <a:rPr lang="en-US" i="1" dirty="0">
                          <a:latin typeface="Courier New" panose="02070309020205020404" pitchFamily="49" charset="0"/>
                          <a:cs typeface="Courier New" panose="02070309020205020404" pitchFamily="49" charset="0"/>
                        </a:rPr>
                        <a:t>str</a:t>
                      </a:r>
                      <a:r>
                        <a:rPr lang="en-US" dirty="0"/>
                        <a:t> for a substring matching the regular expression </a:t>
                      </a:r>
                      <a:r>
                        <a:rPr lang="en-US" i="1" dirty="0">
                          <a:latin typeface="Courier New" panose="02070309020205020404" pitchFamily="49" charset="0"/>
                          <a:cs typeface="Courier New" panose="02070309020205020404" pitchFamily="49" charset="0"/>
                        </a:rPr>
                        <a:t>re</a:t>
                      </a:r>
                      <a:r>
                        <a:rPr lang="en-US" dirty="0"/>
                        <a:t>; returns the index of the match, or -1 if no match is found</a:t>
                      </a:r>
                    </a:p>
                  </a:txBody>
                  <a:tcPr/>
                </a:tc>
                <a:extLst>
                  <a:ext uri="{0D108BD9-81ED-4DB2-BD59-A6C34878D82A}">
                    <a16:rowId xmlns:a16="http://schemas.microsoft.com/office/drawing/2014/main" val="705490414"/>
                  </a:ext>
                </a:extLst>
              </a:tr>
              <a:tr h="370840">
                <a:tc>
                  <a:txBody>
                    <a:bodyPr/>
                    <a:lstStyle/>
                    <a:p>
                      <a:r>
                        <a:rPr lang="en-US" i="1" dirty="0" err="1">
                          <a:latin typeface="Courier New" panose="02070309020205020404" pitchFamily="49" charset="0"/>
                          <a:cs typeface="Courier New" panose="02070309020205020404" pitchFamily="49" charset="0"/>
                        </a:rPr>
                        <a:t>str</a:t>
                      </a:r>
                      <a:r>
                        <a:rPr lang="en-US" dirty="0" err="1">
                          <a:latin typeface="Courier New" panose="02070309020205020404" pitchFamily="49" charset="0"/>
                          <a:cs typeface="Courier New" panose="02070309020205020404" pitchFamily="49" charset="0"/>
                        </a:rPr>
                        <a:t>.replace</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re</a:t>
                      </a:r>
                      <a:r>
                        <a:rPr lang="en-US" dirty="0">
                          <a:latin typeface="Courier New" panose="02070309020205020404" pitchFamily="49" charset="0"/>
                          <a:cs typeface="Courier New" panose="02070309020205020404" pitchFamily="49" charset="0"/>
                        </a:rPr>
                        <a:t>, </a:t>
                      </a:r>
                      <a:r>
                        <a:rPr lang="en-US" i="1" dirty="0" err="1">
                          <a:latin typeface="Courier New" panose="02070309020205020404" pitchFamily="49" charset="0"/>
                          <a:cs typeface="Courier New" panose="02070309020205020404" pitchFamily="49" charset="0"/>
                        </a:rPr>
                        <a:t>newsubstr</a:t>
                      </a:r>
                      <a:r>
                        <a:rPr lang="en-US" dirty="0">
                          <a:latin typeface="Courier New" panose="02070309020205020404" pitchFamily="49" charset="0"/>
                          <a:cs typeface="Courier New" panose="02070309020205020404" pitchFamily="49" charset="0"/>
                        </a:rPr>
                        <a:t>)</a:t>
                      </a:r>
                    </a:p>
                  </a:txBody>
                  <a:tcPr/>
                </a:tc>
                <a:tc>
                  <a:txBody>
                    <a:bodyPr/>
                    <a:lstStyle/>
                    <a:p>
                      <a:r>
                        <a:rPr lang="en-US" dirty="0"/>
                        <a:t>Replaces the characters in </a:t>
                      </a:r>
                      <a:r>
                        <a:rPr lang="en-US" i="1" dirty="0">
                          <a:latin typeface="Courier New" panose="02070309020205020404" pitchFamily="49" charset="0"/>
                          <a:cs typeface="Courier New" panose="02070309020205020404" pitchFamily="49" charset="0"/>
                        </a:rPr>
                        <a:t>str</a:t>
                      </a:r>
                      <a:r>
                        <a:rPr lang="en-US" dirty="0"/>
                        <a:t> defined by the regular expression </a:t>
                      </a:r>
                      <a:r>
                        <a:rPr lang="en-US" i="1" dirty="0">
                          <a:latin typeface="Courier New" panose="02070309020205020404" pitchFamily="49" charset="0"/>
                          <a:cs typeface="Courier New" panose="02070309020205020404" pitchFamily="49" charset="0"/>
                        </a:rPr>
                        <a:t>re</a:t>
                      </a:r>
                      <a:r>
                        <a:rPr lang="en-US" dirty="0"/>
                        <a:t> with the text string </a:t>
                      </a:r>
                      <a:r>
                        <a:rPr lang="en-US" i="1" dirty="0" err="1">
                          <a:latin typeface="Courier New" panose="02070309020205020404" pitchFamily="49" charset="0"/>
                          <a:cs typeface="Courier New" panose="02070309020205020404" pitchFamily="49" charset="0"/>
                        </a:rPr>
                        <a:t>newsubstr</a:t>
                      </a:r>
                      <a:endParaRPr lang="en-US" i="1"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3127117675"/>
                  </a:ext>
                </a:extLst>
              </a:tr>
              <a:tr h="370840">
                <a:tc>
                  <a:txBody>
                    <a:bodyPr/>
                    <a:lstStyle/>
                    <a:p>
                      <a:r>
                        <a:rPr lang="en-US" i="1" dirty="0" err="1">
                          <a:latin typeface="Courier New" panose="02070309020205020404" pitchFamily="49" charset="0"/>
                          <a:cs typeface="Courier New" panose="02070309020205020404" pitchFamily="49" charset="0"/>
                        </a:rPr>
                        <a:t>str</a:t>
                      </a:r>
                      <a:r>
                        <a:rPr lang="en-US" dirty="0" err="1">
                          <a:latin typeface="Courier New" panose="02070309020205020404" pitchFamily="49" charset="0"/>
                          <a:cs typeface="Courier New" panose="02070309020205020404" pitchFamily="49" charset="0"/>
                        </a:rPr>
                        <a:t>.split</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re</a:t>
                      </a:r>
                      <a:r>
                        <a:rPr lang="en-US" dirty="0">
                          <a:latin typeface="Courier New" panose="02070309020205020404" pitchFamily="49" charset="0"/>
                          <a:cs typeface="Courier New" panose="02070309020205020404" pitchFamily="49" charset="0"/>
                        </a:rPr>
                        <a:t>)</a:t>
                      </a:r>
                    </a:p>
                  </a:txBody>
                  <a:tcPr/>
                </a:tc>
                <a:tc>
                  <a:txBody>
                    <a:bodyPr/>
                    <a:lstStyle/>
                    <a:p>
                      <a:r>
                        <a:rPr lang="en-US" dirty="0"/>
                        <a:t>Splits </a:t>
                      </a:r>
                      <a:r>
                        <a:rPr lang="en-US" i="1" dirty="0">
                          <a:latin typeface="Courier New" panose="02070309020205020404" pitchFamily="49" charset="0"/>
                          <a:cs typeface="Courier New" panose="02070309020205020404" pitchFamily="49" charset="0"/>
                        </a:rPr>
                        <a:t>str</a:t>
                      </a:r>
                      <a:r>
                        <a:rPr lang="en-US" dirty="0"/>
                        <a:t> at each point indicated by the regular expression </a:t>
                      </a:r>
                      <a:r>
                        <a:rPr lang="en-US" i="1" dirty="0">
                          <a:latin typeface="Courier New" panose="02070309020205020404" pitchFamily="49" charset="0"/>
                          <a:cs typeface="Courier New" panose="02070309020205020404" pitchFamily="49" charset="0"/>
                        </a:rPr>
                        <a:t>re</a:t>
                      </a:r>
                      <a:r>
                        <a:rPr lang="en-US" dirty="0"/>
                        <a:t>, storing each substring as an item in an array</a:t>
                      </a:r>
                    </a:p>
                  </a:txBody>
                  <a:tcPr/>
                </a:tc>
                <a:extLst>
                  <a:ext uri="{0D108BD9-81ED-4DB2-BD59-A6C34878D82A}">
                    <a16:rowId xmlns:a16="http://schemas.microsoft.com/office/drawing/2014/main" val="468737390"/>
                  </a:ext>
                </a:extLst>
              </a:tr>
            </a:tbl>
          </a:graphicData>
        </a:graphic>
      </p:graphicFrame>
    </p:spTree>
    <p:extLst>
      <p:ext uri="{BB962C8B-B14F-4D97-AF65-F5344CB8AC3E}">
        <p14:creationId xmlns:p14="http://schemas.microsoft.com/office/powerpoint/2010/main" val="34064838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AA3D8-9D99-7A47-8A14-C9615F909EDD}"/>
              </a:ext>
            </a:extLst>
          </p:cNvPr>
          <p:cNvSpPr>
            <a:spLocks noGrp="1"/>
          </p:cNvSpPr>
          <p:nvPr>
            <p:ph type="title"/>
          </p:nvPr>
        </p:nvSpPr>
        <p:spPr/>
        <p:txBody>
          <a:bodyPr/>
          <a:lstStyle/>
          <a:p>
            <a:r>
              <a:rPr lang="en-US" dirty="0"/>
              <a:t>Programming with Regular Expressions (4 of 10)</a:t>
            </a:r>
          </a:p>
        </p:txBody>
      </p:sp>
      <p:sp>
        <p:nvSpPr>
          <p:cNvPr id="3" name="Text Placeholder 2">
            <a:extLst>
              <a:ext uri="{FF2B5EF4-FFF2-40B4-BE49-F238E27FC236}">
                <a16:creationId xmlns:a16="http://schemas.microsoft.com/office/drawing/2014/main" id="{ABE87529-A3B8-5146-946A-A86AE1243504}"/>
              </a:ext>
            </a:extLst>
          </p:cNvPr>
          <p:cNvSpPr>
            <a:spLocks noGrp="1"/>
          </p:cNvSpPr>
          <p:nvPr>
            <p:ph type="body" sz="quarter" idx="17"/>
          </p:nvPr>
        </p:nvSpPr>
        <p:spPr/>
        <p:txBody>
          <a:bodyPr/>
          <a:lstStyle/>
          <a:p>
            <a:r>
              <a:rPr lang="en-US" dirty="0"/>
              <a:t>Replacing text with regular expressions</a:t>
            </a:r>
          </a:p>
          <a:p>
            <a:pPr lvl="1"/>
            <a:r>
              <a:rPr lang="en-US" dirty="0"/>
              <a:t>Syntax to locate and replace substrings within a larger string:</a:t>
            </a:r>
            <a:br>
              <a:rPr lang="en-US" dirty="0"/>
            </a:br>
            <a:r>
              <a:rPr lang="en-US" i="1" dirty="0" err="1">
                <a:latin typeface="Courier New" panose="02070309020205020404" pitchFamily="49" charset="0"/>
                <a:cs typeface="Courier New" panose="02070309020205020404" pitchFamily="49" charset="0"/>
              </a:rPr>
              <a:t>str</a:t>
            </a:r>
            <a:r>
              <a:rPr lang="en-US" dirty="0" err="1">
                <a:latin typeface="Courier New" panose="02070309020205020404" pitchFamily="49" charset="0"/>
                <a:cs typeface="Courier New" panose="02070309020205020404" pitchFamily="49" charset="0"/>
              </a:rPr>
              <a:t>.replace</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re</a:t>
            </a:r>
            <a:r>
              <a:rPr lang="en-US" dirty="0">
                <a:latin typeface="Courier New" panose="02070309020205020404" pitchFamily="49" charset="0"/>
                <a:cs typeface="Courier New" panose="02070309020205020404" pitchFamily="49" charset="0"/>
              </a:rPr>
              <a:t>, </a:t>
            </a:r>
            <a:r>
              <a:rPr lang="en-US" i="1" dirty="0" err="1">
                <a:latin typeface="Courier New" panose="02070309020205020404" pitchFamily="49" charset="0"/>
                <a:cs typeface="Courier New" panose="02070309020205020404" pitchFamily="49" charset="0"/>
              </a:rPr>
              <a:t>newsubstr</a:t>
            </a:r>
            <a:r>
              <a:rPr lang="en-US" dirty="0">
                <a:latin typeface="Courier New" panose="02070309020205020404" pitchFamily="49" charset="0"/>
                <a:cs typeface="Courier New" panose="02070309020205020404" pitchFamily="49" charset="0"/>
              </a:rPr>
              <a:t>)</a:t>
            </a:r>
          </a:p>
          <a:p>
            <a:pPr lvl="2"/>
            <a:r>
              <a:rPr lang="en-US" i="1" dirty="0">
                <a:latin typeface="Courier New" panose="02070309020205020404" pitchFamily="49" charset="0"/>
                <a:cs typeface="Courier New" panose="02070309020205020404" pitchFamily="49" charset="0"/>
              </a:rPr>
              <a:t>str</a:t>
            </a:r>
            <a:r>
              <a:rPr lang="en-US" dirty="0"/>
              <a:t> is the longer string</a:t>
            </a:r>
          </a:p>
          <a:p>
            <a:pPr lvl="2"/>
            <a:r>
              <a:rPr lang="en-US" i="1" dirty="0">
                <a:latin typeface="Courier New" panose="02070309020205020404" pitchFamily="49" charset="0"/>
                <a:cs typeface="Courier New" panose="02070309020205020404" pitchFamily="49" charset="0"/>
              </a:rPr>
              <a:t>re</a:t>
            </a:r>
            <a:r>
              <a:rPr lang="en-US" dirty="0"/>
              <a:t> is a regular expression defining the character pattern of the substring to replace</a:t>
            </a:r>
          </a:p>
          <a:p>
            <a:pPr lvl="2"/>
            <a:r>
              <a:rPr lang="en-US" i="1" dirty="0" err="1">
                <a:latin typeface="Courier New" panose="02070309020205020404" pitchFamily="49" charset="0"/>
                <a:cs typeface="Courier New" panose="02070309020205020404" pitchFamily="49" charset="0"/>
              </a:rPr>
              <a:t>newsubstr</a:t>
            </a:r>
            <a:r>
              <a:rPr lang="en-US" dirty="0"/>
              <a:t> is the replacement substring</a:t>
            </a:r>
          </a:p>
          <a:p>
            <a:pPr lvl="1"/>
            <a:r>
              <a:rPr lang="en-US" dirty="0"/>
              <a:t>Sample code to replace "1st" with "First" in the </a:t>
            </a:r>
            <a:r>
              <a:rPr lang="en-US" dirty="0" err="1">
                <a:latin typeface="Courier New" panose="02070309020205020404" pitchFamily="49" charset="0"/>
                <a:cs typeface="Courier New" panose="02070309020205020404" pitchFamily="49" charset="0"/>
              </a:rPr>
              <a:t>oldtext</a:t>
            </a:r>
            <a:r>
              <a:rPr lang="en-US" dirty="0"/>
              <a:t> string:</a:t>
            </a:r>
            <a:br>
              <a:rPr lang="en-US" dirty="0"/>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oldtext</a:t>
            </a:r>
            <a:r>
              <a:rPr lang="en-US" dirty="0">
                <a:latin typeface="Courier New" panose="02070309020205020404" pitchFamily="49" charset="0"/>
                <a:cs typeface="Courier New" panose="02070309020205020404" pitchFamily="49" charset="0"/>
              </a:rPr>
              <a:t> = "1st Inaugural";</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oldtext.replace</a:t>
            </a:r>
            <a:r>
              <a:rPr lang="en-US" dirty="0">
                <a:latin typeface="Courier New" panose="02070309020205020404" pitchFamily="49" charset="0"/>
                <a:cs typeface="Courier New" panose="02070309020205020404" pitchFamily="49" charset="0"/>
              </a:rPr>
              <a:t>(/1st/g, "First"); // returns First Inaugural</a:t>
            </a:r>
          </a:p>
          <a:p>
            <a:pPr lvl="1"/>
            <a:r>
              <a:rPr lang="en-US" dirty="0"/>
              <a:t>The </a:t>
            </a:r>
            <a:r>
              <a:rPr lang="en-US" dirty="0">
                <a:latin typeface="Courier New" panose="02070309020205020404" pitchFamily="49" charset="0"/>
                <a:cs typeface="Courier New" panose="02070309020205020404" pitchFamily="49" charset="0"/>
              </a:rPr>
              <a:t>replace()</a:t>
            </a:r>
            <a:r>
              <a:rPr lang="en-US" dirty="0"/>
              <a:t> method can be used, e.g., to remove punctuation marks and digits from a source text by replacing them with empty strings</a:t>
            </a:r>
          </a:p>
        </p:txBody>
      </p:sp>
    </p:spTree>
    <p:extLst>
      <p:ext uri="{BB962C8B-B14F-4D97-AF65-F5344CB8AC3E}">
        <p14:creationId xmlns:p14="http://schemas.microsoft.com/office/powerpoint/2010/main" val="25255970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7C9BE-58A5-3C41-BE21-1B00041BB9B4}"/>
              </a:ext>
            </a:extLst>
          </p:cNvPr>
          <p:cNvSpPr>
            <a:spLocks noGrp="1"/>
          </p:cNvSpPr>
          <p:nvPr>
            <p:ph type="title"/>
          </p:nvPr>
        </p:nvSpPr>
        <p:spPr/>
        <p:txBody>
          <a:bodyPr/>
          <a:lstStyle/>
          <a:p>
            <a:r>
              <a:rPr lang="en-US" dirty="0"/>
              <a:t>Programming with Regular Expressions (5 of 10)</a:t>
            </a:r>
          </a:p>
        </p:txBody>
      </p:sp>
      <p:pic>
        <p:nvPicPr>
          <p:cNvPr id="6" name="Picture Placeholder 5" descr="A code block with code that contains a regular expression that removes non-alphabetic characters. Program code. In the code, the words in the variable names are merged, and the code contains the following keywords: function, let. Line 1: function, word Cloud, left parenthesis, source Text, right parenthesis, left brace. Line 2, indented once: Forward slash, forward slash, Convert the source text to lowercase. Line 3, indented once: Forward slash, forward slash, and remove leading and trailing whitespace. Line 4, indented once: source Text, equals, source Text, dot, to Lower Case, left parenthesis, right parenthesis, semicolon. Line 5, indented once: source Text, equals, source Text, dot, trim, left parenthesis, right parenthesis. Line 6: Blank. Line 7, indented once: Forward slash, forward slash, Leave only alphabet characters and whitespace in the text. Line 8, indented once: let, alpha R e g x, equals, forward slash, left bracket, caret, lowercase a, hyphen, z, uppercase A, hyphen, uppercase Z, backslash s, right bracket, forward slash g, semicolon. Line 9, source Text, equals, source Text, dot, replace, left parenthesis, alpha R e g x, comma, left double quotation mark, right double quotation mark, right parenthesis, semicolon. Line 10: Blank. Line 11, indented once: console, dot, log, left parenthesis, source Text, right parenthesis, semicolon. Line 12: Right brace. Line 8 of the above code contains the regular expression that selects characters that are not alphabetic nor whitespace. In line 9, the code replaces those characters with an empty text string.">
            <a:extLst>
              <a:ext uri="{FF2B5EF4-FFF2-40B4-BE49-F238E27FC236}">
                <a16:creationId xmlns:a16="http://schemas.microsoft.com/office/drawing/2014/main" id="{828317A4-839D-E04C-BCA8-613F2845FE43}"/>
              </a:ext>
            </a:extLst>
          </p:cNvPr>
          <p:cNvPicPr>
            <a:picLocks noGrp="1" noChangeAspect="1"/>
          </p:cNvPicPr>
          <p:nvPr>
            <p:ph type="pic" sz="quarter" idx="10"/>
          </p:nvPr>
        </p:nvPicPr>
        <p:blipFill>
          <a:blip r:embed="rId2"/>
          <a:stretch>
            <a:fillRect/>
          </a:stretch>
        </p:blipFill>
        <p:spPr>
          <a:xfrm>
            <a:off x="838199" y="1557246"/>
            <a:ext cx="8699011" cy="4040665"/>
          </a:xfrm>
        </p:spPr>
      </p:pic>
      <p:sp>
        <p:nvSpPr>
          <p:cNvPr id="4" name="Text Placeholder 3">
            <a:extLst>
              <a:ext uri="{FF2B5EF4-FFF2-40B4-BE49-F238E27FC236}">
                <a16:creationId xmlns:a16="http://schemas.microsoft.com/office/drawing/2014/main" id="{F1C43E3C-26AB-5D49-9512-801E32791263}"/>
              </a:ext>
            </a:extLst>
          </p:cNvPr>
          <p:cNvSpPr>
            <a:spLocks noGrp="1"/>
          </p:cNvSpPr>
          <p:nvPr>
            <p:ph type="body" sz="quarter" idx="11"/>
          </p:nvPr>
        </p:nvSpPr>
        <p:spPr>
          <a:xfrm>
            <a:off x="9790770" y="4070657"/>
            <a:ext cx="1664607" cy="1808163"/>
          </a:xfrm>
        </p:spPr>
        <p:txBody>
          <a:bodyPr/>
          <a:lstStyle/>
          <a:p>
            <a:r>
              <a:rPr lang="en-US" dirty="0"/>
              <a:t>Figure 7-26 Removing non-alphabetic characters</a:t>
            </a:r>
          </a:p>
        </p:txBody>
      </p:sp>
    </p:spTree>
    <p:extLst>
      <p:ext uri="{BB962C8B-B14F-4D97-AF65-F5344CB8AC3E}">
        <p14:creationId xmlns:p14="http://schemas.microsoft.com/office/powerpoint/2010/main" val="22389701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DEE25-60CE-8640-A943-F579BB1D5295}"/>
              </a:ext>
            </a:extLst>
          </p:cNvPr>
          <p:cNvSpPr>
            <a:spLocks noGrp="1"/>
          </p:cNvSpPr>
          <p:nvPr>
            <p:ph type="title"/>
          </p:nvPr>
        </p:nvSpPr>
        <p:spPr/>
        <p:txBody>
          <a:bodyPr/>
          <a:lstStyle/>
          <a:p>
            <a:r>
              <a:rPr lang="en-US" dirty="0"/>
              <a:t>Programming with Regular Expressions (6 of 10)</a:t>
            </a:r>
          </a:p>
        </p:txBody>
      </p:sp>
      <p:sp>
        <p:nvSpPr>
          <p:cNvPr id="3" name="Text Placeholder 2">
            <a:extLst>
              <a:ext uri="{FF2B5EF4-FFF2-40B4-BE49-F238E27FC236}">
                <a16:creationId xmlns:a16="http://schemas.microsoft.com/office/drawing/2014/main" id="{83616E21-B4AF-7C4A-BA28-BF813448B8CE}"/>
              </a:ext>
            </a:extLst>
          </p:cNvPr>
          <p:cNvSpPr>
            <a:spLocks noGrp="1"/>
          </p:cNvSpPr>
          <p:nvPr>
            <p:ph type="body" sz="quarter" idx="17"/>
          </p:nvPr>
        </p:nvSpPr>
        <p:spPr/>
        <p:txBody>
          <a:bodyPr/>
          <a:lstStyle/>
          <a:p>
            <a:r>
              <a:rPr lang="en-US" dirty="0"/>
              <a:t>Replacing text with regular expressions (continued)</a:t>
            </a:r>
          </a:p>
          <a:p>
            <a:pPr lvl="1"/>
            <a:r>
              <a:rPr lang="en-US" dirty="0"/>
              <a:t>For a word cloud app, </a:t>
            </a:r>
            <a:r>
              <a:rPr lang="en-US" b="1" dirty="0">
                <a:solidFill>
                  <a:srgbClr val="004A78"/>
                </a:solidFill>
              </a:rPr>
              <a:t>stop words </a:t>
            </a:r>
            <a:r>
              <a:rPr lang="en-US" dirty="0"/>
              <a:t>must be removed before counting the frequencies of meaningful words</a:t>
            </a:r>
          </a:p>
          <a:p>
            <a:pPr lvl="1"/>
            <a:r>
              <a:rPr lang="en-US" dirty="0"/>
              <a:t>To remove words from a source text:</a:t>
            </a:r>
          </a:p>
          <a:p>
            <a:pPr lvl="2"/>
            <a:r>
              <a:rPr lang="en-US" dirty="0"/>
              <a:t>Create an array of the words that should be removed</a:t>
            </a:r>
          </a:p>
          <a:p>
            <a:pPr lvl="2"/>
            <a:r>
              <a:rPr lang="en-US" dirty="0"/>
              <a:t>Use a </a:t>
            </a:r>
            <a:r>
              <a:rPr lang="en-US" dirty="0">
                <a:latin typeface="Courier New" panose="02070309020205020404" pitchFamily="49" charset="0"/>
                <a:cs typeface="Courier New" panose="02070309020205020404" pitchFamily="49" charset="0"/>
              </a:rPr>
              <a:t>for</a:t>
            </a:r>
            <a:r>
              <a:rPr lang="en-US" dirty="0"/>
              <a:t> loop to apply the </a:t>
            </a:r>
            <a:r>
              <a:rPr lang="en-US" dirty="0">
                <a:latin typeface="Courier New" panose="02070309020205020404" pitchFamily="49" charset="0"/>
                <a:cs typeface="Courier New" panose="02070309020205020404" pitchFamily="49" charset="0"/>
              </a:rPr>
              <a:t>replace()</a:t>
            </a:r>
            <a:r>
              <a:rPr lang="en-US" dirty="0"/>
              <a:t> method to the source text using each word in the array as the regular expression pattern to match, replacing them with empty strings</a:t>
            </a:r>
          </a:p>
        </p:txBody>
      </p:sp>
    </p:spTree>
    <p:extLst>
      <p:ext uri="{BB962C8B-B14F-4D97-AF65-F5344CB8AC3E}">
        <p14:creationId xmlns:p14="http://schemas.microsoft.com/office/powerpoint/2010/main" val="29024811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6DCB4C-B332-504F-9729-69B4C6F12681}"/>
              </a:ext>
            </a:extLst>
          </p:cNvPr>
          <p:cNvSpPr>
            <a:spLocks noGrp="1"/>
          </p:cNvSpPr>
          <p:nvPr>
            <p:ph type="title"/>
          </p:nvPr>
        </p:nvSpPr>
        <p:spPr/>
        <p:txBody>
          <a:bodyPr/>
          <a:lstStyle/>
          <a:p>
            <a:r>
              <a:rPr lang="en-US" dirty="0"/>
              <a:t>Programming with Regular Expressions (7 of 10)</a:t>
            </a:r>
          </a:p>
        </p:txBody>
      </p:sp>
      <p:pic>
        <p:nvPicPr>
          <p:cNvPr id="10" name="Picture Placeholder 9" descr="A code block with code that removes stop words from the source text. Program code. In the code, the words in the variable names are merged, and the code contains the following keywords: for, let, log. Line 1, indented once: Forward slash, forward slash, Remove stop words from the text. Line 2, indented once: for, left parenthesis, let, i, equals, 0, semicolon, i, less than, stop Words, dot, length, semicolon, i, plus, plus, right parenthesis, left brace. Line 3, indented twice: let, stop R e g x, equals, new, R e g E x p, left parenthesis, left double quotation mark, backslash, backslash, b, right double quotation mark, plus stop Words, left bracket, i, right bracket, plus, left double quotation mark, backslash, backslash, b, right double quotation mark, comma, left double quotation mark, g, right double quotation mark, right parenthesis, semicolon. Line 4, indented twice: source Text, equals, source Text, dot, replace, left parenthesis, stop R e g x, comma, left double quotation mark, right double quotation mark, right parenthesis, semicolon. Line 5, indented once: Right brace. Line 6: Blank. Line 7, indented once: console, dot, log, left parenthesis, source Text, right parenthesis, semicolon. Line 8: Right brace. In line 3 of the above code, all stop words in the document are selected. In line 4, the stop words are replaced with empty text strings.">
            <a:extLst>
              <a:ext uri="{FF2B5EF4-FFF2-40B4-BE49-F238E27FC236}">
                <a16:creationId xmlns:a16="http://schemas.microsoft.com/office/drawing/2014/main" id="{68E6929A-B492-BD4C-B36A-C15821CA1AF7}"/>
              </a:ext>
            </a:extLst>
          </p:cNvPr>
          <p:cNvPicPr>
            <a:picLocks noGrp="1" noChangeAspect="1"/>
          </p:cNvPicPr>
          <p:nvPr>
            <p:ph type="pic" sz="quarter" idx="10"/>
          </p:nvPr>
        </p:nvPicPr>
        <p:blipFill>
          <a:blip r:embed="rId2"/>
          <a:stretch>
            <a:fillRect/>
          </a:stretch>
        </p:blipFill>
        <p:spPr>
          <a:xfrm>
            <a:off x="838200" y="1909489"/>
            <a:ext cx="8578022" cy="3733028"/>
          </a:xfrm>
        </p:spPr>
      </p:pic>
      <p:sp>
        <p:nvSpPr>
          <p:cNvPr id="6" name="Text Placeholder 5">
            <a:extLst>
              <a:ext uri="{FF2B5EF4-FFF2-40B4-BE49-F238E27FC236}">
                <a16:creationId xmlns:a16="http://schemas.microsoft.com/office/drawing/2014/main" id="{938409B4-829F-CF4D-BBB7-197F7580FE26}"/>
              </a:ext>
            </a:extLst>
          </p:cNvPr>
          <p:cNvSpPr>
            <a:spLocks noGrp="1"/>
          </p:cNvSpPr>
          <p:nvPr>
            <p:ph type="body" sz="quarter" idx="11"/>
          </p:nvPr>
        </p:nvSpPr>
        <p:spPr>
          <a:xfrm>
            <a:off x="9679258" y="4070657"/>
            <a:ext cx="1776119" cy="1808163"/>
          </a:xfrm>
        </p:spPr>
        <p:txBody>
          <a:bodyPr/>
          <a:lstStyle/>
          <a:p>
            <a:r>
              <a:rPr lang="en-US" dirty="0"/>
              <a:t>Figure 7-29 Removing stop words from the source text</a:t>
            </a:r>
          </a:p>
        </p:txBody>
      </p:sp>
    </p:spTree>
    <p:extLst>
      <p:ext uri="{BB962C8B-B14F-4D97-AF65-F5344CB8AC3E}">
        <p14:creationId xmlns:p14="http://schemas.microsoft.com/office/powerpoint/2010/main" val="1114483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43572-9E24-464B-918F-0B14B611DCC6}"/>
              </a:ext>
            </a:extLst>
          </p:cNvPr>
          <p:cNvSpPr>
            <a:spLocks noGrp="1"/>
          </p:cNvSpPr>
          <p:nvPr>
            <p:ph type="title"/>
          </p:nvPr>
        </p:nvSpPr>
        <p:spPr/>
        <p:txBody>
          <a:bodyPr/>
          <a:lstStyle/>
          <a:p>
            <a:r>
              <a:rPr lang="en-US" dirty="0"/>
              <a:t>Chapter </a:t>
            </a:r>
            <a:r>
              <a:rPr lang="en-US"/>
              <a:t>Objectives (2 </a:t>
            </a:r>
            <a:r>
              <a:rPr lang="en-US" dirty="0"/>
              <a:t>of 2)</a:t>
            </a:r>
          </a:p>
        </p:txBody>
      </p:sp>
      <p:sp>
        <p:nvSpPr>
          <p:cNvPr id="3" name="Text Placeholder 2">
            <a:extLst>
              <a:ext uri="{FF2B5EF4-FFF2-40B4-BE49-F238E27FC236}">
                <a16:creationId xmlns:a16="http://schemas.microsoft.com/office/drawing/2014/main" id="{BA38DCA3-733D-394F-95F4-90C2A94CB3CA}"/>
              </a:ext>
            </a:extLst>
          </p:cNvPr>
          <p:cNvSpPr>
            <a:spLocks noGrp="1"/>
          </p:cNvSpPr>
          <p:nvPr>
            <p:ph type="body" sz="quarter" idx="17"/>
          </p:nvPr>
        </p:nvSpPr>
        <p:spPr/>
        <p:txBody>
          <a:bodyPr>
            <a:normAutofit/>
          </a:bodyPr>
          <a:lstStyle/>
          <a:p>
            <a:pPr marL="0" indent="0">
              <a:buNone/>
            </a:pPr>
            <a:r>
              <a:rPr lang="en-US" dirty="0"/>
              <a:t>By the end of this chapter, you should be able to:</a:t>
            </a:r>
            <a:br>
              <a:rPr lang="en-US" dirty="0"/>
            </a:br>
            <a:endParaRPr lang="en-US" dirty="0"/>
          </a:p>
          <a:p>
            <a:pPr>
              <a:spcAft>
                <a:spcPts val="1200"/>
              </a:spcAft>
            </a:pPr>
            <a:r>
              <a:rPr lang="en-US" dirty="0"/>
              <a:t>Sort an array using the </a:t>
            </a:r>
            <a:r>
              <a:rPr lang="en-US" dirty="0">
                <a:latin typeface="Courier New" panose="02070309020205020404" pitchFamily="49" charset="0"/>
                <a:cs typeface="Courier New" panose="02070309020205020404" pitchFamily="49" charset="0"/>
              </a:rPr>
              <a:t>sort()</a:t>
            </a:r>
            <a:r>
              <a:rPr lang="en-US" dirty="0"/>
              <a:t> method with a compare function.</a:t>
            </a:r>
          </a:p>
          <a:p>
            <a:pPr>
              <a:spcAft>
                <a:spcPts val="1200"/>
              </a:spcAft>
            </a:pPr>
            <a:r>
              <a:rPr lang="en-US" dirty="0"/>
              <a:t>Work with the properties and methods of the </a:t>
            </a:r>
            <a:r>
              <a:rPr lang="en-US" dirty="0">
                <a:latin typeface="Courier New" panose="02070309020205020404" pitchFamily="49" charset="0"/>
                <a:cs typeface="Courier New" panose="02070309020205020404" pitchFamily="49" charset="0"/>
              </a:rPr>
              <a:t>Math</a:t>
            </a:r>
            <a:r>
              <a:rPr lang="en-US" dirty="0"/>
              <a:t> object.</a:t>
            </a:r>
          </a:p>
          <a:p>
            <a:pPr>
              <a:spcAft>
                <a:spcPts val="1200"/>
              </a:spcAft>
            </a:pPr>
            <a:r>
              <a:rPr lang="en-US" dirty="0"/>
              <a:t>Work with the properties and methods of the </a:t>
            </a:r>
            <a:r>
              <a:rPr lang="en-US" dirty="0">
                <a:latin typeface="Courier New" panose="02070309020205020404" pitchFamily="49" charset="0"/>
                <a:cs typeface="Courier New" panose="02070309020205020404" pitchFamily="49" charset="0"/>
              </a:rPr>
              <a:t>Date</a:t>
            </a:r>
            <a:r>
              <a:rPr lang="en-US" dirty="0"/>
              <a:t> object.</a:t>
            </a:r>
          </a:p>
          <a:p>
            <a:pPr>
              <a:spcAft>
                <a:spcPts val="1200"/>
              </a:spcAft>
            </a:pPr>
            <a:r>
              <a:rPr lang="en-US" dirty="0"/>
              <a:t>Explore text strings using template literals.</a:t>
            </a:r>
          </a:p>
        </p:txBody>
      </p:sp>
    </p:spTree>
    <p:extLst>
      <p:ext uri="{BB962C8B-B14F-4D97-AF65-F5344CB8AC3E}">
        <p14:creationId xmlns:p14="http://schemas.microsoft.com/office/powerpoint/2010/main" val="13930036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DE714-180F-8A42-A43B-39EEFC4F2C39}"/>
              </a:ext>
            </a:extLst>
          </p:cNvPr>
          <p:cNvSpPr>
            <a:spLocks noGrp="1"/>
          </p:cNvSpPr>
          <p:nvPr>
            <p:ph type="title"/>
          </p:nvPr>
        </p:nvSpPr>
        <p:spPr/>
        <p:txBody>
          <a:bodyPr/>
          <a:lstStyle/>
          <a:p>
            <a:r>
              <a:rPr lang="en-US" dirty="0"/>
              <a:t>Programming with Regular Expressions (8 of 10)</a:t>
            </a:r>
          </a:p>
        </p:txBody>
      </p:sp>
      <p:sp>
        <p:nvSpPr>
          <p:cNvPr id="3" name="Text Placeholder 2">
            <a:extLst>
              <a:ext uri="{FF2B5EF4-FFF2-40B4-BE49-F238E27FC236}">
                <a16:creationId xmlns:a16="http://schemas.microsoft.com/office/drawing/2014/main" id="{5D646B5F-91C2-1849-BB9D-6B05258CF5A8}"/>
              </a:ext>
            </a:extLst>
          </p:cNvPr>
          <p:cNvSpPr>
            <a:spLocks noGrp="1"/>
          </p:cNvSpPr>
          <p:nvPr>
            <p:ph type="body" sz="quarter" idx="17"/>
          </p:nvPr>
        </p:nvSpPr>
        <p:spPr/>
        <p:txBody>
          <a:bodyPr/>
          <a:lstStyle/>
          <a:p>
            <a:r>
              <a:rPr lang="en-US" dirty="0"/>
              <a:t>Splitting a text string into an array</a:t>
            </a:r>
          </a:p>
          <a:p>
            <a:pPr lvl="1"/>
            <a:r>
              <a:rPr lang="en-US" dirty="0"/>
              <a:t>Syntax for creating an array of substrings from a string using the </a:t>
            </a:r>
            <a:r>
              <a:rPr lang="en-US" dirty="0">
                <a:latin typeface="Courier New" panose="02070309020205020404" pitchFamily="49" charset="0"/>
                <a:cs typeface="Courier New" panose="02070309020205020404" pitchFamily="49" charset="0"/>
              </a:rPr>
              <a:t>match()</a:t>
            </a:r>
            <a:r>
              <a:rPr lang="en-US" dirty="0"/>
              <a:t> method:</a:t>
            </a:r>
            <a:br>
              <a:rPr lang="en-US" dirty="0"/>
            </a:br>
            <a:r>
              <a:rPr lang="en-US" dirty="0">
                <a:latin typeface="Courier New" panose="02070309020205020404" pitchFamily="49" charset="0"/>
                <a:cs typeface="Courier New" panose="02070309020205020404" pitchFamily="49" charset="0"/>
              </a:rPr>
              <a:t>let </a:t>
            </a:r>
            <a:r>
              <a:rPr lang="en-US" i="1" dirty="0">
                <a:latin typeface="Courier New" panose="02070309020205020404" pitchFamily="49" charset="0"/>
                <a:cs typeface="Courier New" panose="02070309020205020404" pitchFamily="49" charset="0"/>
              </a:rPr>
              <a:t>array</a:t>
            </a:r>
            <a:r>
              <a:rPr lang="en-US" dirty="0">
                <a:latin typeface="Courier New" panose="02070309020205020404" pitchFamily="49" charset="0"/>
                <a:cs typeface="Courier New" panose="02070309020205020404" pitchFamily="49" charset="0"/>
              </a:rPr>
              <a:t> = </a:t>
            </a:r>
            <a:r>
              <a:rPr lang="en-US" i="1" dirty="0" err="1">
                <a:latin typeface="Courier New" panose="02070309020205020404" pitchFamily="49" charset="0"/>
                <a:cs typeface="Courier New" panose="02070309020205020404" pitchFamily="49" charset="0"/>
              </a:rPr>
              <a:t>str</a:t>
            </a:r>
            <a:r>
              <a:rPr lang="en-US" dirty="0" err="1">
                <a:latin typeface="Courier New" panose="02070309020205020404" pitchFamily="49" charset="0"/>
                <a:cs typeface="Courier New" panose="02070309020205020404" pitchFamily="49" charset="0"/>
              </a:rPr>
              <a:t>.match</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re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lvl="1"/>
            <a:r>
              <a:rPr lang="en-US" dirty="0"/>
              <a:t>Sample code to extract words from a string and place them into an array:</a:t>
            </a:r>
            <a:br>
              <a:rPr lang="en-US" dirty="0"/>
            </a:br>
            <a:r>
              <a:rPr lang="en-US" dirty="0">
                <a:latin typeface="Courier New" panose="02070309020205020404" pitchFamily="49" charset="0"/>
                <a:cs typeface="Courier New" panose="02070309020205020404" pitchFamily="49" charset="0"/>
              </a:rPr>
              <a:t>let words = "with malice towards </a:t>
            </a:r>
            <a:r>
              <a:rPr lang="en-US" dirty="0" err="1">
                <a:latin typeface="Courier New" panose="02070309020205020404" pitchFamily="49" charset="0"/>
                <a:cs typeface="Courier New" panose="02070309020205020404" pitchFamily="49" charset="0"/>
              </a:rPr>
              <a:t>none".match</a:t>
            </a:r>
            <a:r>
              <a:rPr lang="en-US" dirty="0">
                <a:latin typeface="Courier New" panose="02070309020205020404" pitchFamily="49" charset="0"/>
                <a:cs typeface="Courier New" panose="02070309020205020404" pitchFamily="49" charset="0"/>
              </a:rPr>
              <a:t>(/\b\w+\b/g);</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words = ["with", "malice", "towards", "none"]</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lvl="1"/>
            <a:r>
              <a:rPr lang="en-US" dirty="0"/>
              <a:t>Sample code creating an array of substrings from a string using the </a:t>
            </a:r>
            <a:r>
              <a:rPr lang="en-US" dirty="0">
                <a:latin typeface="Courier New" panose="02070309020205020404" pitchFamily="49" charset="0"/>
                <a:cs typeface="Courier New" panose="02070309020205020404" pitchFamily="49" charset="0"/>
              </a:rPr>
              <a:t>split()</a:t>
            </a:r>
            <a:r>
              <a:rPr lang="en-US" dirty="0"/>
              <a:t> method:</a:t>
            </a:r>
            <a:br>
              <a:rPr lang="en-US" dirty="0"/>
            </a:br>
            <a:r>
              <a:rPr lang="en-US" dirty="0">
                <a:latin typeface="Courier New" panose="02070309020205020404" pitchFamily="49" charset="0"/>
                <a:cs typeface="Courier New" panose="02070309020205020404" pitchFamily="49" charset="0"/>
              </a:rPr>
              <a:t>words = "with malice towards </a:t>
            </a:r>
            <a:r>
              <a:rPr lang="en-US" dirty="0" err="1">
                <a:latin typeface="Courier New" panose="02070309020205020404" pitchFamily="49" charset="0"/>
                <a:cs typeface="Courier New" panose="02070309020205020404" pitchFamily="49" charset="0"/>
              </a:rPr>
              <a:t>none".split</a:t>
            </a:r>
            <a:r>
              <a:rPr lang="en-US" dirty="0">
                <a:latin typeface="Courier New" panose="02070309020205020404" pitchFamily="49" charset="0"/>
                <a:cs typeface="Courier New" panose="02070309020205020404" pitchFamily="49" charset="0"/>
              </a:rPr>
              <a:t>(/\s+/g);</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words = ["</a:t>
            </a:r>
            <a:r>
              <a:rPr lang="en-US" dirty="0" err="1">
                <a:latin typeface="Courier New" panose="02070309020205020404" pitchFamily="49" charset="0"/>
                <a:cs typeface="Courier New" panose="02070309020205020404" pitchFamily="49" charset="0"/>
              </a:rPr>
              <a:t>with","malice","towards","none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lvl="2"/>
            <a:r>
              <a:rPr lang="en-US" dirty="0"/>
              <a:t>Here, the regular expression serves as the delimiter</a:t>
            </a:r>
          </a:p>
        </p:txBody>
      </p:sp>
    </p:spTree>
    <p:extLst>
      <p:ext uri="{BB962C8B-B14F-4D97-AF65-F5344CB8AC3E}">
        <p14:creationId xmlns:p14="http://schemas.microsoft.com/office/powerpoint/2010/main" val="21488656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A4F33-9431-884C-A5B5-AD545C2E7EA2}"/>
              </a:ext>
            </a:extLst>
          </p:cNvPr>
          <p:cNvSpPr>
            <a:spLocks noGrp="1"/>
          </p:cNvSpPr>
          <p:nvPr>
            <p:ph type="title"/>
          </p:nvPr>
        </p:nvSpPr>
        <p:spPr/>
        <p:txBody>
          <a:bodyPr/>
          <a:lstStyle/>
          <a:p>
            <a:r>
              <a:rPr lang="en-US" dirty="0"/>
              <a:t>Programming with Regular Expressions (9 of 10)</a:t>
            </a:r>
          </a:p>
        </p:txBody>
      </p:sp>
      <p:pic>
        <p:nvPicPr>
          <p:cNvPr id="6" name="Picture Placeholder 5" descr="A code block with code for splitting a text string to an array. Program code. In the code, the words in the variable names are merged, and the code contains the following keywords: for, let. Line 1, indented once: Forward slash, forward slash, Remove stop words from the text. Line 2, indented once: for, left parenthesis, let, i, equals, 0, semicolon, i, less than, stop Words, dot, length, semicolon, i, plus, plus, right parenthesis, left brace. Line 3, indented twice: let, stop R e g x, equals, new, R e g E x p, left parathesis, left double quotation mark, backslash, backslash, b, right double quotation mark, plus, stop Words, left bracket, i, right bracket, plus, left double quotation mark, backslash, backslash, b, right double quotation mark, comma, left double quotation mark, g, right double quotation mark, right parenthesis, semicolon. Line 4, indented twice: source Text, equals, source Text, dot, replace, left parenthesis, stop R e g x, comma, left double quotation mark, right double quotation mark, right parenthesis, semicolon. Line 5, indented once: Right brace. Line 6: Blank. Line 7, indented once: Forward slash, forward slash, Place the remaining words in array. Line 8, indented once: let, words, equals, source Text, dot, split, left parenthesis, backslash, forward slash, s, plus, backslash, g, right parenthesis, semicolon. Line 9: Blank. Line 10, indented once: console, dot, log, left parenthesis, words, right parenthesis, semicolon. Line 11: Right brace. In line 8 of the above code, the document is split at locations of one or more whitespace characters. In line 10, the array is displayed in the debugger console.">
            <a:extLst>
              <a:ext uri="{FF2B5EF4-FFF2-40B4-BE49-F238E27FC236}">
                <a16:creationId xmlns:a16="http://schemas.microsoft.com/office/drawing/2014/main" id="{B6A9947E-7D23-BD4E-B2BC-579CB691AC10}"/>
              </a:ext>
            </a:extLst>
          </p:cNvPr>
          <p:cNvPicPr>
            <a:picLocks noGrp="1" noChangeAspect="1"/>
          </p:cNvPicPr>
          <p:nvPr>
            <p:ph type="pic" sz="quarter" idx="10"/>
          </p:nvPr>
        </p:nvPicPr>
        <p:blipFill>
          <a:blip r:embed="rId2"/>
          <a:stretch>
            <a:fillRect/>
          </a:stretch>
        </p:blipFill>
        <p:spPr>
          <a:xfrm>
            <a:off x="838200" y="1634972"/>
            <a:ext cx="8952350" cy="3784521"/>
          </a:xfrm>
        </p:spPr>
      </p:pic>
      <p:sp>
        <p:nvSpPr>
          <p:cNvPr id="4" name="Text Placeholder 3">
            <a:extLst>
              <a:ext uri="{FF2B5EF4-FFF2-40B4-BE49-F238E27FC236}">
                <a16:creationId xmlns:a16="http://schemas.microsoft.com/office/drawing/2014/main" id="{EE316756-5D44-944D-BC80-BE42AB103AF7}"/>
              </a:ext>
            </a:extLst>
          </p:cNvPr>
          <p:cNvSpPr>
            <a:spLocks noGrp="1"/>
          </p:cNvSpPr>
          <p:nvPr>
            <p:ph type="body" sz="quarter" idx="11"/>
          </p:nvPr>
        </p:nvSpPr>
        <p:spPr>
          <a:xfrm>
            <a:off x="10125306" y="4070657"/>
            <a:ext cx="1330071" cy="1808163"/>
          </a:xfrm>
        </p:spPr>
        <p:txBody>
          <a:bodyPr/>
          <a:lstStyle/>
          <a:p>
            <a:r>
              <a:rPr lang="en-US" dirty="0"/>
              <a:t>Figure 7-31 Splitting a text string to an array</a:t>
            </a:r>
          </a:p>
        </p:txBody>
      </p:sp>
    </p:spTree>
    <p:extLst>
      <p:ext uri="{BB962C8B-B14F-4D97-AF65-F5344CB8AC3E}">
        <p14:creationId xmlns:p14="http://schemas.microsoft.com/office/powerpoint/2010/main" val="27629613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2C849-4A73-BB44-AAD9-4BB6A05B8D09}"/>
              </a:ext>
            </a:extLst>
          </p:cNvPr>
          <p:cNvSpPr>
            <a:spLocks noGrp="1"/>
          </p:cNvSpPr>
          <p:nvPr>
            <p:ph type="title"/>
          </p:nvPr>
        </p:nvSpPr>
        <p:spPr/>
        <p:txBody>
          <a:bodyPr/>
          <a:lstStyle/>
          <a:p>
            <a:r>
              <a:rPr lang="en-US" dirty="0"/>
              <a:t>Programming with Regular Expressions (10 of 10)</a:t>
            </a:r>
          </a:p>
        </p:txBody>
      </p:sp>
      <p:sp>
        <p:nvSpPr>
          <p:cNvPr id="3" name="Text Placeholder 2">
            <a:extLst>
              <a:ext uri="{FF2B5EF4-FFF2-40B4-BE49-F238E27FC236}">
                <a16:creationId xmlns:a16="http://schemas.microsoft.com/office/drawing/2014/main" id="{5BBAC569-6B0F-B940-9C15-6A7E53BBF8B6}"/>
              </a:ext>
            </a:extLst>
          </p:cNvPr>
          <p:cNvSpPr>
            <a:spLocks noGrp="1"/>
          </p:cNvSpPr>
          <p:nvPr>
            <p:ph type="body" sz="quarter" idx="17"/>
          </p:nvPr>
        </p:nvSpPr>
        <p:spPr/>
        <p:txBody>
          <a:bodyPr/>
          <a:lstStyle/>
          <a:p>
            <a:r>
              <a:rPr lang="en-US" dirty="0"/>
              <a:t>Referencing substring matches</a:t>
            </a:r>
          </a:p>
          <a:p>
            <a:pPr lvl="1"/>
            <a:r>
              <a:rPr lang="en-US" dirty="0"/>
              <a:t>When a method is applied to a regular expression, information about the substrings is stored in a JavaScript </a:t>
            </a:r>
            <a:r>
              <a:rPr lang="en-US" dirty="0" err="1">
                <a:latin typeface="Courier New" panose="02070309020205020404" pitchFamily="49" charset="0"/>
                <a:cs typeface="Courier New" panose="02070309020205020404" pitchFamily="49" charset="0"/>
              </a:rPr>
              <a:t>RegExp</a:t>
            </a:r>
            <a:r>
              <a:rPr lang="en-US" dirty="0"/>
              <a:t> object using properties </a:t>
            </a:r>
            <a:r>
              <a:rPr lang="en-US" dirty="0">
                <a:latin typeface="Courier New" panose="02070309020205020404" pitchFamily="49" charset="0"/>
                <a:cs typeface="Courier New" panose="02070309020205020404" pitchFamily="49" charset="0"/>
              </a:rPr>
              <a:t>$1</a:t>
            </a:r>
            <a:r>
              <a:rPr lang="en-US" dirty="0"/>
              <a:t> through </a:t>
            </a:r>
            <a:r>
              <a:rPr lang="en-US" dirty="0">
                <a:latin typeface="Courier New" panose="02070309020205020404" pitchFamily="49" charset="0"/>
                <a:cs typeface="Courier New" panose="02070309020205020404" pitchFamily="49" charset="0"/>
              </a:rPr>
              <a:t>$9</a:t>
            </a:r>
          </a:p>
          <a:p>
            <a:pPr lvl="2"/>
            <a:r>
              <a:rPr lang="en-US" dirty="0">
                <a:latin typeface="Courier New" panose="02070309020205020404" pitchFamily="49" charset="0"/>
                <a:cs typeface="Courier New" panose="02070309020205020404" pitchFamily="49" charset="0"/>
              </a:rPr>
              <a:t>$1</a:t>
            </a:r>
            <a:r>
              <a:rPr lang="en-US" dirty="0"/>
              <a:t> property returns first group of matching substrings, </a:t>
            </a:r>
            <a:r>
              <a:rPr lang="en-US" dirty="0">
                <a:latin typeface="Courier New" panose="02070309020205020404" pitchFamily="49" charset="0"/>
                <a:cs typeface="Courier New" panose="02070309020205020404" pitchFamily="49" charset="0"/>
              </a:rPr>
              <a:t>$2</a:t>
            </a:r>
            <a:r>
              <a:rPr lang="en-US" dirty="0"/>
              <a:t> the second, etc.</a:t>
            </a:r>
          </a:p>
          <a:p>
            <a:pPr lvl="1"/>
            <a:r>
              <a:rPr lang="en-US" dirty="0"/>
              <a:t>Sample code utilizing </a:t>
            </a:r>
            <a:r>
              <a:rPr lang="en-US" dirty="0">
                <a:latin typeface="Courier New" panose="02070309020205020404" pitchFamily="49" charset="0"/>
                <a:cs typeface="Courier New" panose="02070309020205020404" pitchFamily="49" charset="0"/>
              </a:rPr>
              <a:t>$1</a:t>
            </a:r>
            <a:r>
              <a:rPr lang="en-US" dirty="0"/>
              <a:t> and </a:t>
            </a:r>
            <a:r>
              <a:rPr lang="en-US" dirty="0">
                <a:latin typeface="Courier New" panose="02070309020205020404" pitchFamily="49" charset="0"/>
                <a:cs typeface="Courier New" panose="02070309020205020404" pitchFamily="49" charset="0"/>
              </a:rPr>
              <a:t>$2</a:t>
            </a:r>
            <a:r>
              <a:rPr lang="en-US" dirty="0"/>
              <a:t> properties to manipulate string data:</a:t>
            </a:r>
            <a:br>
              <a:rPr lang="en-US" dirty="0"/>
            </a:br>
            <a:r>
              <a:rPr lang="en-US" dirty="0">
                <a:latin typeface="Courier New" panose="02070309020205020404" pitchFamily="49" charset="0"/>
                <a:cs typeface="Courier New" panose="02070309020205020404" pitchFamily="49" charset="0"/>
              </a:rPr>
              <a:t>let names = "Travis Lee, Darius Green, Alisha </a:t>
            </a:r>
            <a:r>
              <a:rPr lang="en-US" dirty="0" err="1">
                <a:latin typeface="Courier New" panose="02070309020205020404" pitchFamily="49" charset="0"/>
                <a:cs typeface="Courier New" panose="02070309020205020404" pitchFamily="49" charset="0"/>
              </a:rPr>
              <a:t>Draves</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re = /(\w+)\s(\w+),?/g;</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names2 = </a:t>
            </a:r>
            <a:r>
              <a:rPr lang="en-US" dirty="0" err="1">
                <a:latin typeface="Courier New" panose="02070309020205020404" pitchFamily="49" charset="0"/>
                <a:cs typeface="Courier New" panose="02070309020205020404" pitchFamily="49" charset="0"/>
              </a:rPr>
              <a:t>names.replace</a:t>
            </a:r>
            <a:r>
              <a:rPr lang="en-US" dirty="0">
                <a:latin typeface="Courier New" panose="02070309020205020404" pitchFamily="49" charset="0"/>
                <a:cs typeface="Courier New" panose="02070309020205020404" pitchFamily="49" charset="0"/>
              </a:rPr>
              <a:t>(re, '$2, $1;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"Lee, Travis; Green, Darius; </a:t>
            </a:r>
            <a:r>
              <a:rPr lang="en-US" dirty="0" err="1">
                <a:latin typeface="Courier New" panose="02070309020205020404" pitchFamily="49" charset="0"/>
                <a:cs typeface="Courier New" panose="02070309020205020404" pitchFamily="49" charset="0"/>
              </a:rPr>
              <a:t>Draves</a:t>
            </a:r>
            <a:r>
              <a:rPr lang="en-US" dirty="0">
                <a:latin typeface="Courier New" panose="02070309020205020404" pitchFamily="49" charset="0"/>
                <a:cs typeface="Courier New" panose="02070309020205020404" pitchFamily="49" charset="0"/>
              </a:rPr>
              <a:t>, Alisha"</a:t>
            </a:r>
          </a:p>
          <a:p>
            <a:r>
              <a:rPr lang="en-US" dirty="0"/>
              <a:t>Balancing readability and efficiency in regular expressions</a:t>
            </a:r>
          </a:p>
          <a:p>
            <a:pPr lvl="1"/>
            <a:r>
              <a:rPr lang="en-US" dirty="0"/>
              <a:t>For custom regular expressions, consider whether readability or compactness is a higher priority</a:t>
            </a:r>
          </a:p>
          <a:p>
            <a:pPr lvl="1"/>
            <a:r>
              <a:rPr lang="en-US" dirty="0"/>
              <a:t>Compact expressions are typically faster to execute, but harder to test and harder for other developers to read and understand</a:t>
            </a:r>
          </a:p>
        </p:txBody>
      </p:sp>
    </p:spTree>
    <p:extLst>
      <p:ext uri="{BB962C8B-B14F-4D97-AF65-F5344CB8AC3E}">
        <p14:creationId xmlns:p14="http://schemas.microsoft.com/office/powerpoint/2010/main" val="5677630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2AB3A-39F6-EE4A-8B69-B77535A3EF68}"/>
              </a:ext>
            </a:extLst>
          </p:cNvPr>
          <p:cNvSpPr>
            <a:spLocks noGrp="1"/>
          </p:cNvSpPr>
          <p:nvPr>
            <p:ph type="title"/>
          </p:nvPr>
        </p:nvSpPr>
        <p:spPr/>
        <p:txBody>
          <a:bodyPr/>
          <a:lstStyle/>
          <a:p>
            <a:r>
              <a:rPr lang="en-US" dirty="0"/>
              <a:t>Activity 7.1: Knowledge Check</a:t>
            </a:r>
          </a:p>
        </p:txBody>
      </p:sp>
      <p:sp>
        <p:nvSpPr>
          <p:cNvPr id="3" name="Text Placeholder 2">
            <a:extLst>
              <a:ext uri="{FF2B5EF4-FFF2-40B4-BE49-F238E27FC236}">
                <a16:creationId xmlns:a16="http://schemas.microsoft.com/office/drawing/2014/main" id="{4155DB1B-BEC4-D141-96EF-83BF7E8065F2}"/>
              </a:ext>
            </a:extLst>
          </p:cNvPr>
          <p:cNvSpPr>
            <a:spLocks noGrp="1"/>
          </p:cNvSpPr>
          <p:nvPr>
            <p:ph type="body" sz="quarter" idx="17"/>
          </p:nvPr>
        </p:nvSpPr>
        <p:spPr/>
        <p:txBody>
          <a:bodyPr/>
          <a:lstStyle/>
          <a:p>
            <a:pPr marL="457200" indent="-457200">
              <a:buFont typeface="+mj-lt"/>
              <a:buAutoNum type="arabicPeriod"/>
            </a:pPr>
            <a:r>
              <a:rPr lang="en-US" dirty="0"/>
              <a:t>What will the value of </a:t>
            </a:r>
            <a:r>
              <a:rPr lang="en-US" dirty="0">
                <a:latin typeface="Courier New" panose="02070309020205020404" pitchFamily="49" charset="0"/>
                <a:cs typeface="Courier New" panose="02070309020205020404" pitchFamily="49" charset="0"/>
              </a:rPr>
              <a:t>phrase3</a:t>
            </a:r>
            <a:r>
              <a:rPr lang="en-US" dirty="0"/>
              <a:t> be after this code executes? </a:t>
            </a:r>
            <a:br>
              <a:rPr lang="en-US" dirty="0"/>
            </a:br>
            <a:r>
              <a:rPr lang="en-US" dirty="0">
                <a:latin typeface="Courier New" panose="02070309020205020404" pitchFamily="49" charset="0"/>
                <a:cs typeface="Courier New" panose="02070309020205020404" pitchFamily="49" charset="0"/>
              </a:rPr>
              <a:t>let phrase = "Shiver me timbers!";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phrase2 = </a:t>
            </a:r>
            <a:r>
              <a:rPr lang="en-US" dirty="0" err="1">
                <a:latin typeface="Courier New" panose="02070309020205020404" pitchFamily="49" charset="0"/>
                <a:cs typeface="Courier New" panose="02070309020205020404" pitchFamily="49" charset="0"/>
              </a:rPr>
              <a:t>phrase.toUpperCase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phrase3 = phrase2.substr(10, 7);</a:t>
            </a:r>
            <a:br>
              <a:rPr lang="en-US" dirty="0"/>
            </a:br>
            <a:endParaRPr lang="en-US" dirty="0"/>
          </a:p>
          <a:p>
            <a:pPr marL="457200" indent="-457200">
              <a:buFont typeface="+mj-lt"/>
              <a:buAutoNum type="arabicPeriod"/>
            </a:pPr>
            <a:r>
              <a:rPr lang="en-US" dirty="0"/>
              <a:t>What will the value of </a:t>
            </a:r>
            <a:r>
              <a:rPr lang="en-US" dirty="0">
                <a:latin typeface="Courier New" panose="02070309020205020404" pitchFamily="49" charset="0"/>
                <a:cs typeface="Courier New" panose="02070309020205020404" pitchFamily="49" charset="0"/>
              </a:rPr>
              <a:t>phrase2</a:t>
            </a:r>
            <a:r>
              <a:rPr lang="en-US" dirty="0"/>
              <a:t> be after this code executes? </a:t>
            </a:r>
            <a:br>
              <a:rPr lang="en-US" dirty="0"/>
            </a:br>
            <a:r>
              <a:rPr lang="en-US" dirty="0">
                <a:latin typeface="Courier New" panose="02070309020205020404" pitchFamily="49" charset="0"/>
                <a:cs typeface="Courier New" panose="02070309020205020404" pitchFamily="49" charset="0"/>
              </a:rPr>
              <a:t>let phrase = "Box 222, Birmingham, AL 35210";</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regex = new </a:t>
            </a:r>
            <a:r>
              <a:rPr lang="en-US" dirty="0" err="1">
                <a:latin typeface="Courier New" panose="02070309020205020404" pitchFamily="49" charset="0"/>
                <a:cs typeface="Courier New" panose="02070309020205020404" pitchFamily="49" charset="0"/>
              </a:rPr>
              <a:t>RegExp</a:t>
            </a:r>
            <a:r>
              <a:rPr lang="en-US" dirty="0">
                <a:latin typeface="Courier New" panose="02070309020205020404" pitchFamily="49" charset="0"/>
                <a:cs typeface="Courier New" panose="02070309020205020404" pitchFamily="49" charset="0"/>
              </a:rPr>
              <a:t>("^\d{3,4}$", "g");</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phrase2 = </a:t>
            </a:r>
            <a:r>
              <a:rPr lang="en-US" dirty="0" err="1">
                <a:latin typeface="Courier New" panose="02070309020205020404" pitchFamily="49" charset="0"/>
                <a:cs typeface="Courier New" panose="02070309020205020404" pitchFamily="49" charset="0"/>
              </a:rPr>
              <a:t>phrase.replace</a:t>
            </a:r>
            <a:r>
              <a:rPr lang="en-US" dirty="0">
                <a:latin typeface="Courier New" panose="02070309020205020404" pitchFamily="49" charset="0"/>
                <a:cs typeface="Courier New" panose="02070309020205020404" pitchFamily="49" charset="0"/>
              </a:rPr>
              <a:t>(regex, "?");</a:t>
            </a:r>
            <a:endParaRPr lang="en-US" dirty="0"/>
          </a:p>
        </p:txBody>
      </p:sp>
    </p:spTree>
    <p:extLst>
      <p:ext uri="{BB962C8B-B14F-4D97-AF65-F5344CB8AC3E}">
        <p14:creationId xmlns:p14="http://schemas.microsoft.com/office/powerpoint/2010/main" val="16316891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2AB3A-39F6-EE4A-8B69-B77535A3EF68}"/>
              </a:ext>
            </a:extLst>
          </p:cNvPr>
          <p:cNvSpPr>
            <a:spLocks noGrp="1"/>
          </p:cNvSpPr>
          <p:nvPr>
            <p:ph type="title"/>
          </p:nvPr>
        </p:nvSpPr>
        <p:spPr/>
        <p:txBody>
          <a:bodyPr/>
          <a:lstStyle/>
          <a:p>
            <a:r>
              <a:rPr lang="en-US" dirty="0"/>
              <a:t>Activity 7.1: Knowledge Check Answers</a:t>
            </a:r>
          </a:p>
        </p:txBody>
      </p:sp>
      <p:sp>
        <p:nvSpPr>
          <p:cNvPr id="3" name="Text Placeholder 2">
            <a:extLst>
              <a:ext uri="{FF2B5EF4-FFF2-40B4-BE49-F238E27FC236}">
                <a16:creationId xmlns:a16="http://schemas.microsoft.com/office/drawing/2014/main" id="{4155DB1B-BEC4-D141-96EF-83BF7E8065F2}"/>
              </a:ext>
            </a:extLst>
          </p:cNvPr>
          <p:cNvSpPr>
            <a:spLocks noGrp="1"/>
          </p:cNvSpPr>
          <p:nvPr>
            <p:ph type="body" sz="quarter" idx="17"/>
          </p:nvPr>
        </p:nvSpPr>
        <p:spPr/>
        <p:txBody>
          <a:bodyPr/>
          <a:lstStyle/>
          <a:p>
            <a:pPr marL="457200" indent="-457200">
              <a:buFont typeface="+mj-lt"/>
              <a:buAutoNum type="arabicPeriod"/>
            </a:pPr>
            <a:r>
              <a:rPr lang="en-US" dirty="0"/>
              <a:t>What will the value of </a:t>
            </a:r>
            <a:r>
              <a:rPr lang="en-US" dirty="0">
                <a:latin typeface="Courier New" panose="02070309020205020404" pitchFamily="49" charset="0"/>
                <a:cs typeface="Courier New" panose="02070309020205020404" pitchFamily="49" charset="0"/>
              </a:rPr>
              <a:t>phrase3</a:t>
            </a:r>
            <a:r>
              <a:rPr lang="en-US" dirty="0"/>
              <a:t> be after this code executes? </a:t>
            </a:r>
            <a:br>
              <a:rPr lang="en-US" dirty="0"/>
            </a:br>
            <a:r>
              <a:rPr lang="en-US" dirty="0">
                <a:latin typeface="Courier New" panose="02070309020205020404" pitchFamily="49" charset="0"/>
                <a:cs typeface="Courier New" panose="02070309020205020404" pitchFamily="49" charset="0"/>
              </a:rPr>
              <a:t>let phrase = "Shiver me timbers!";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phrase2 = </a:t>
            </a:r>
            <a:r>
              <a:rPr lang="en-US" dirty="0" err="1">
                <a:latin typeface="Courier New" panose="02070309020205020404" pitchFamily="49" charset="0"/>
                <a:cs typeface="Courier New" panose="02070309020205020404" pitchFamily="49" charset="0"/>
              </a:rPr>
              <a:t>phrase.toUpperCase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phrase3 = phrase2.substr(10, 7);</a:t>
            </a:r>
            <a:br>
              <a:rPr lang="en-US" dirty="0">
                <a:latin typeface="Courier New" panose="02070309020205020404" pitchFamily="49" charset="0"/>
                <a:cs typeface="Courier New" panose="02070309020205020404" pitchFamily="49" charset="0"/>
              </a:rPr>
            </a:br>
            <a:br>
              <a:rPr lang="en-US" dirty="0">
                <a:latin typeface="Courier New" panose="02070309020205020404" pitchFamily="49" charset="0"/>
                <a:cs typeface="Courier New" panose="02070309020205020404" pitchFamily="49" charset="0"/>
              </a:rPr>
            </a:br>
            <a:r>
              <a:rPr lang="en-US" dirty="0"/>
              <a:t>Answer: </a:t>
            </a:r>
            <a:r>
              <a:rPr lang="en-US" dirty="0">
                <a:latin typeface="Courier New" panose="02070309020205020404" pitchFamily="49" charset="0"/>
                <a:cs typeface="Courier New" panose="02070309020205020404" pitchFamily="49" charset="0"/>
              </a:rPr>
              <a:t>"TIMBERS"</a:t>
            </a:r>
            <a:br>
              <a:rPr lang="en-US" dirty="0"/>
            </a:br>
            <a:endParaRPr lang="en-US" dirty="0"/>
          </a:p>
          <a:p>
            <a:pPr marL="457200" indent="-457200">
              <a:buFont typeface="+mj-lt"/>
              <a:buAutoNum type="arabicPeriod"/>
            </a:pPr>
            <a:r>
              <a:rPr lang="en-US" dirty="0"/>
              <a:t>What will the value of </a:t>
            </a:r>
            <a:r>
              <a:rPr lang="en-US" dirty="0">
                <a:latin typeface="Courier New" panose="02070309020205020404" pitchFamily="49" charset="0"/>
                <a:cs typeface="Courier New" panose="02070309020205020404" pitchFamily="49" charset="0"/>
              </a:rPr>
              <a:t>phrase2</a:t>
            </a:r>
            <a:r>
              <a:rPr lang="en-US" dirty="0"/>
              <a:t> be after this code executes? </a:t>
            </a:r>
            <a:br>
              <a:rPr lang="en-US" dirty="0"/>
            </a:br>
            <a:r>
              <a:rPr lang="en-US" dirty="0">
                <a:latin typeface="Courier New" panose="02070309020205020404" pitchFamily="49" charset="0"/>
                <a:cs typeface="Courier New" panose="02070309020205020404" pitchFamily="49" charset="0"/>
              </a:rPr>
              <a:t>let phrase = "Box 222, Birmingham, AL 35210";</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regex = new </a:t>
            </a:r>
            <a:r>
              <a:rPr lang="en-US" dirty="0" err="1">
                <a:latin typeface="Courier New" panose="02070309020205020404" pitchFamily="49" charset="0"/>
                <a:cs typeface="Courier New" panose="02070309020205020404" pitchFamily="49" charset="0"/>
              </a:rPr>
              <a:t>RegExp</a:t>
            </a:r>
            <a:r>
              <a:rPr lang="en-US" dirty="0">
                <a:latin typeface="Courier New" panose="02070309020205020404" pitchFamily="49" charset="0"/>
                <a:cs typeface="Courier New" panose="02070309020205020404" pitchFamily="49" charset="0"/>
              </a:rPr>
              <a:t>("\b\d{3,4}\b", "g");</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phrase2 = </a:t>
            </a:r>
            <a:r>
              <a:rPr lang="en-US" dirty="0" err="1">
                <a:latin typeface="Courier New" panose="02070309020205020404" pitchFamily="49" charset="0"/>
                <a:cs typeface="Courier New" panose="02070309020205020404" pitchFamily="49" charset="0"/>
              </a:rPr>
              <a:t>phrase.replace</a:t>
            </a:r>
            <a:r>
              <a:rPr lang="en-US" dirty="0">
                <a:latin typeface="Courier New" panose="02070309020205020404" pitchFamily="49" charset="0"/>
                <a:cs typeface="Courier New" panose="02070309020205020404" pitchFamily="49" charset="0"/>
              </a:rPr>
              <a:t>(regex, "?");</a:t>
            </a:r>
            <a:br>
              <a:rPr lang="en-US" dirty="0">
                <a:latin typeface="Courier New" panose="02070309020205020404" pitchFamily="49" charset="0"/>
                <a:cs typeface="Courier New" panose="02070309020205020404" pitchFamily="49" charset="0"/>
              </a:rPr>
            </a:br>
            <a:br>
              <a:rPr lang="en-US" dirty="0">
                <a:latin typeface="Courier New" panose="02070309020205020404" pitchFamily="49" charset="0"/>
                <a:cs typeface="Courier New" panose="02070309020205020404" pitchFamily="49" charset="0"/>
              </a:rPr>
            </a:br>
            <a:r>
              <a:rPr lang="en-US" dirty="0"/>
              <a:t>Answer: </a:t>
            </a:r>
            <a:r>
              <a:rPr lang="en-US" dirty="0">
                <a:latin typeface="Courier New" panose="02070309020205020404" pitchFamily="49" charset="0"/>
                <a:cs typeface="Courier New" panose="02070309020205020404" pitchFamily="49" charset="0"/>
              </a:rPr>
              <a:t>"Box ?, Birmingham, AL 35210"</a:t>
            </a:r>
            <a:endParaRPr lang="en-US" dirty="0"/>
          </a:p>
        </p:txBody>
      </p:sp>
    </p:spTree>
    <p:extLst>
      <p:ext uri="{BB962C8B-B14F-4D97-AF65-F5344CB8AC3E}">
        <p14:creationId xmlns:p14="http://schemas.microsoft.com/office/powerpoint/2010/main" val="6057020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E1EFE-D042-2546-B4BA-0E8AA2CC2F5C}"/>
              </a:ext>
            </a:extLst>
          </p:cNvPr>
          <p:cNvSpPr>
            <a:spLocks noGrp="1"/>
          </p:cNvSpPr>
          <p:nvPr>
            <p:ph type="title"/>
          </p:nvPr>
        </p:nvSpPr>
        <p:spPr/>
        <p:txBody>
          <a:bodyPr/>
          <a:lstStyle/>
          <a:p>
            <a:r>
              <a:rPr lang="en-US" dirty="0"/>
              <a:t>Exploring Array Methods (1 of 10)</a:t>
            </a:r>
          </a:p>
        </p:txBody>
      </p:sp>
      <p:sp>
        <p:nvSpPr>
          <p:cNvPr id="3" name="Text Placeholder 2">
            <a:extLst>
              <a:ext uri="{FF2B5EF4-FFF2-40B4-BE49-F238E27FC236}">
                <a16:creationId xmlns:a16="http://schemas.microsoft.com/office/drawing/2014/main" id="{403A19B1-720A-2F4C-8574-6C4F6A984DB3}"/>
              </a:ext>
            </a:extLst>
          </p:cNvPr>
          <p:cNvSpPr>
            <a:spLocks noGrp="1"/>
          </p:cNvSpPr>
          <p:nvPr>
            <p:ph type="body" sz="quarter" idx="17"/>
          </p:nvPr>
        </p:nvSpPr>
        <p:spPr/>
        <p:txBody>
          <a:bodyPr/>
          <a:lstStyle/>
          <a:p>
            <a:r>
              <a:rPr lang="en-US" dirty="0"/>
              <a:t>Reversing and sorting an array</a:t>
            </a:r>
          </a:p>
          <a:p>
            <a:pPr lvl="1"/>
            <a:r>
              <a:rPr lang="en-US" dirty="0"/>
              <a:t>Sample code using the </a:t>
            </a:r>
            <a:r>
              <a:rPr lang="en-US" dirty="0">
                <a:latin typeface="Courier New" panose="02070309020205020404" pitchFamily="49" charset="0"/>
                <a:cs typeface="Courier New" panose="02070309020205020404" pitchFamily="49" charset="0"/>
              </a:rPr>
              <a:t>reverse()</a:t>
            </a:r>
            <a:r>
              <a:rPr lang="en-US" dirty="0"/>
              <a:t> method:</a:t>
            </a:r>
            <a:br>
              <a:rPr lang="en-US" dirty="0"/>
            </a:br>
            <a:r>
              <a:rPr lang="en-US" dirty="0">
                <a:latin typeface="Courier New" panose="02070309020205020404" pitchFamily="49" charset="0"/>
                <a:cs typeface="Courier New" panose="02070309020205020404" pitchFamily="49" charset="0"/>
              </a:rPr>
              <a:t>let cards = ["Ace", "King", "Queen", "Jack"];</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cards.reverse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["Jack", "Queen", "King", "Ace"]</a:t>
            </a:r>
          </a:p>
          <a:p>
            <a:pPr lvl="1"/>
            <a:r>
              <a:rPr lang="en-US" dirty="0"/>
              <a:t>The </a:t>
            </a:r>
            <a:r>
              <a:rPr lang="en-US" dirty="0">
                <a:latin typeface="Courier New" panose="02070309020205020404" pitchFamily="49" charset="0"/>
                <a:cs typeface="Courier New" panose="02070309020205020404" pitchFamily="49" charset="0"/>
              </a:rPr>
              <a:t>sort()</a:t>
            </a:r>
            <a:r>
              <a:rPr lang="en-US" dirty="0"/>
              <a:t> method rearranges an array in lexicographical order, e.g.:</a:t>
            </a:r>
            <a:br>
              <a:rPr lang="en-US" dirty="0"/>
            </a:br>
            <a:r>
              <a:rPr lang="en-US" dirty="0" err="1">
                <a:latin typeface="Courier New" panose="02070309020205020404" pitchFamily="49" charset="0"/>
                <a:cs typeface="Courier New" panose="02070309020205020404" pitchFamily="49" charset="0"/>
              </a:rPr>
              <a:t>cards.sort</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["Ace", "Jack", "King", "Queen"]</a:t>
            </a:r>
          </a:p>
          <a:p>
            <a:pPr lvl="1"/>
            <a:r>
              <a:rPr lang="en-US" dirty="0"/>
              <a:t>When a sorted array of words contains duplicates, you can create a multidimensional array to store pairs of values representing each word and its frequency using an </a:t>
            </a:r>
            <a:r>
              <a:rPr lang="en-US" dirty="0">
                <a:latin typeface="Courier New" panose="02070309020205020404" pitchFamily="49" charset="0"/>
                <a:cs typeface="Courier New" panose="02070309020205020404" pitchFamily="49" charset="0"/>
              </a:rPr>
              <a:t>if else</a:t>
            </a:r>
            <a:r>
              <a:rPr lang="en-US" dirty="0"/>
              <a:t> block within a </a:t>
            </a:r>
            <a:r>
              <a:rPr lang="en-US" dirty="0">
                <a:latin typeface="Courier New" panose="02070309020205020404" pitchFamily="49" charset="0"/>
                <a:cs typeface="Courier New" panose="02070309020205020404" pitchFamily="49" charset="0"/>
              </a:rPr>
              <a:t>for</a:t>
            </a:r>
            <a:r>
              <a:rPr lang="en-US" dirty="0"/>
              <a:t> loop</a:t>
            </a:r>
          </a:p>
          <a:p>
            <a:pPr lvl="2"/>
            <a:r>
              <a:rPr lang="en-US" dirty="0"/>
              <a:t>The </a:t>
            </a:r>
            <a:r>
              <a:rPr lang="en-US" dirty="0">
                <a:latin typeface="Courier New" panose="02070309020205020404" pitchFamily="49" charset="0"/>
                <a:cs typeface="Courier New" panose="02070309020205020404" pitchFamily="49" charset="0"/>
              </a:rPr>
              <a:t>if</a:t>
            </a:r>
            <a:r>
              <a:rPr lang="en-US" dirty="0"/>
              <a:t> branch increases the frequency value by 1 for words already included in the new, multidimensional array</a:t>
            </a:r>
          </a:p>
          <a:p>
            <a:pPr lvl="2"/>
            <a:r>
              <a:rPr lang="en-US" dirty="0"/>
              <a:t>The </a:t>
            </a:r>
            <a:r>
              <a:rPr lang="en-US" dirty="0">
                <a:latin typeface="Courier New" panose="02070309020205020404" pitchFamily="49" charset="0"/>
                <a:cs typeface="Courier New" panose="02070309020205020404" pitchFamily="49" charset="0"/>
              </a:rPr>
              <a:t>else</a:t>
            </a:r>
            <a:r>
              <a:rPr lang="en-US" dirty="0"/>
              <a:t> branch adds words with a frequency of 1 if they aren't in the new array</a:t>
            </a:r>
          </a:p>
        </p:txBody>
      </p:sp>
    </p:spTree>
    <p:extLst>
      <p:ext uri="{BB962C8B-B14F-4D97-AF65-F5344CB8AC3E}">
        <p14:creationId xmlns:p14="http://schemas.microsoft.com/office/powerpoint/2010/main" val="18291928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0D6C5-57A9-B641-8982-2644AE7B2047}"/>
              </a:ext>
            </a:extLst>
          </p:cNvPr>
          <p:cNvSpPr>
            <a:spLocks noGrp="1"/>
          </p:cNvSpPr>
          <p:nvPr>
            <p:ph type="title"/>
          </p:nvPr>
        </p:nvSpPr>
        <p:spPr/>
        <p:txBody>
          <a:bodyPr/>
          <a:lstStyle/>
          <a:p>
            <a:r>
              <a:rPr lang="en-US" dirty="0"/>
              <a:t>Exploring Array Methods (2 of 10)</a:t>
            </a:r>
          </a:p>
        </p:txBody>
      </p:sp>
      <p:pic>
        <p:nvPicPr>
          <p:cNvPr id="6" name="Picture Placeholder 5" descr="A code block with code to generate the array of unique words. Program code. In the code, the words in the variable names are merged, and the code contains the following keywords: let, for, if, else. Line 1, indented twice: Forward slash, forward slash, Sort the words in alphabetical order. Line 2, indented twice: words, dot, sort, left parenthesis, right parenthesis, semicolon. Line 3: Blank. Line 4, indented twice: Forward slash, forward slash, Create a 2 D array in which each item is an array. Line 5, indented twice: Forward slash, forward slash, containing a word and its duplicate count. Line 6, indented twice: let, unique, equals, left bracket, left bracket, words, left bracket, 0, right bracket, comma, 1, right bracket, right bracket, semicolon. Line 7: Blank. Line 8, indented twice: Forward slash, forward slash, Keep an index of the unique words. Line 9, indented twice: let, unique Index, equals, 0, semicolon. Line 10: Blank. Line 11, indented once: for, left parenthesis, let, i, equals, 1, semicolon, i, less than, words, dot, length, semicolon, i, plus, plus, right parenthesis, left bracket. Line 12, indented 3 times: if, left parenthesis, words, left bracket, i, right bracket, equals, equals, equals, words, left bracket, i, minus, 1, right bracket, right parenthesis, left brace. Line 13, indented a few times: Forward slash, forward slash, Increase the duplicate count by 1. Line 14, indented a few times: unique, left bracket, unique Index, right bracket, left bracket, 1, right bracket, plus, plus, semicolon. Line 15, indented 3 times: Right brace, else, left brace. Line 16, indented a few times: Forward slash, forward slash, Add a new word to the unique array. Line 17, indented a few times: unique Index, plus, plus, semicolon. Line 18, indented a few times: unique, left bracket, unique Index, right bracket, equals, left bracket, words, left bracket, i, right bracket, comma, 1, right bracket, semicolon. Line 19, indented 3 times: Right brace. Line 20, indented twice: Right brace. Line 21, indented once: Right brace. Line 22: Right brace, semicolon. In line 6 of the above code, the first element in the array contains the first word and a word count of 1. Line 9 of the code keeps count of the number of unique words. Line 12 tests whether the current word equals the previous word. If it does, line 14 increases its duplicate count by 1. Otherwise, a new entry is added to the unique array in lines 17 and 18.">
            <a:extLst>
              <a:ext uri="{FF2B5EF4-FFF2-40B4-BE49-F238E27FC236}">
                <a16:creationId xmlns:a16="http://schemas.microsoft.com/office/drawing/2014/main" id="{6C0686CA-2881-6246-A76F-E4646DE98BEB}"/>
              </a:ext>
            </a:extLst>
          </p:cNvPr>
          <p:cNvPicPr>
            <a:picLocks noGrp="1" noChangeAspect="1"/>
          </p:cNvPicPr>
          <p:nvPr>
            <p:ph type="pic" sz="quarter" idx="10"/>
          </p:nvPr>
        </p:nvPicPr>
        <p:blipFill>
          <a:blip r:embed="rId2"/>
          <a:stretch>
            <a:fillRect/>
          </a:stretch>
        </p:blipFill>
        <p:spPr>
          <a:xfrm>
            <a:off x="838199" y="1262680"/>
            <a:ext cx="7458307" cy="4616139"/>
          </a:xfrm>
        </p:spPr>
      </p:pic>
      <p:sp>
        <p:nvSpPr>
          <p:cNvPr id="4" name="Text Placeholder 3">
            <a:extLst>
              <a:ext uri="{FF2B5EF4-FFF2-40B4-BE49-F238E27FC236}">
                <a16:creationId xmlns:a16="http://schemas.microsoft.com/office/drawing/2014/main" id="{16183632-31B4-AD45-8735-F5EFACE68D64}"/>
              </a:ext>
            </a:extLst>
          </p:cNvPr>
          <p:cNvSpPr>
            <a:spLocks noGrp="1"/>
          </p:cNvSpPr>
          <p:nvPr>
            <p:ph type="body" sz="quarter" idx="11"/>
          </p:nvPr>
        </p:nvSpPr>
        <p:spPr>
          <a:xfrm>
            <a:off x="8631044" y="4070657"/>
            <a:ext cx="2824334" cy="1808163"/>
          </a:xfrm>
        </p:spPr>
        <p:txBody>
          <a:bodyPr/>
          <a:lstStyle/>
          <a:p>
            <a:r>
              <a:rPr lang="en-US" dirty="0"/>
              <a:t>Figure 7-36 Code to generate the array of unique words</a:t>
            </a:r>
          </a:p>
        </p:txBody>
      </p:sp>
    </p:spTree>
    <p:extLst>
      <p:ext uri="{BB962C8B-B14F-4D97-AF65-F5344CB8AC3E}">
        <p14:creationId xmlns:p14="http://schemas.microsoft.com/office/powerpoint/2010/main" val="25122702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A7E70-A1FD-384A-BC86-25B022B4BE12}"/>
              </a:ext>
            </a:extLst>
          </p:cNvPr>
          <p:cNvSpPr>
            <a:spLocks noGrp="1"/>
          </p:cNvSpPr>
          <p:nvPr>
            <p:ph type="title"/>
          </p:nvPr>
        </p:nvSpPr>
        <p:spPr/>
        <p:txBody>
          <a:bodyPr/>
          <a:lstStyle/>
          <a:p>
            <a:r>
              <a:rPr lang="en-US" dirty="0"/>
              <a:t>Exploring Array Methods (3 of 10)</a:t>
            </a:r>
          </a:p>
        </p:txBody>
      </p:sp>
      <p:sp>
        <p:nvSpPr>
          <p:cNvPr id="3" name="Text Placeholder 2">
            <a:extLst>
              <a:ext uri="{FF2B5EF4-FFF2-40B4-BE49-F238E27FC236}">
                <a16:creationId xmlns:a16="http://schemas.microsoft.com/office/drawing/2014/main" id="{E0CC9FA6-5101-034B-B146-FB2CB8DA3882}"/>
              </a:ext>
            </a:extLst>
          </p:cNvPr>
          <p:cNvSpPr>
            <a:spLocks noGrp="1"/>
          </p:cNvSpPr>
          <p:nvPr>
            <p:ph type="body" sz="quarter" idx="17"/>
          </p:nvPr>
        </p:nvSpPr>
        <p:spPr/>
        <p:txBody>
          <a:bodyPr/>
          <a:lstStyle/>
          <a:p>
            <a:r>
              <a:rPr lang="en-US" dirty="0"/>
              <a:t>Sorting with a compare function</a:t>
            </a:r>
          </a:p>
          <a:p>
            <a:pPr lvl="1"/>
            <a:r>
              <a:rPr lang="en-US" dirty="0"/>
              <a:t>A </a:t>
            </a:r>
            <a:r>
              <a:rPr lang="en-US" b="1" dirty="0">
                <a:solidFill>
                  <a:srgbClr val="004A78"/>
                </a:solidFill>
              </a:rPr>
              <a:t>compare function </a:t>
            </a:r>
            <a:r>
              <a:rPr lang="en-US" dirty="0"/>
              <a:t>must be passed in as an argument to the </a:t>
            </a:r>
            <a:r>
              <a:rPr lang="en-US" dirty="0">
                <a:latin typeface="Courier New" panose="02070309020205020404" pitchFamily="49" charset="0"/>
                <a:cs typeface="Courier New" panose="02070309020205020404" pitchFamily="49" charset="0"/>
              </a:rPr>
              <a:t>sort()</a:t>
            </a:r>
            <a:r>
              <a:rPr lang="en-US" dirty="0"/>
              <a:t> method to sort an array by numeric value</a:t>
            </a:r>
          </a:p>
          <a:p>
            <a:pPr lvl="1"/>
            <a:r>
              <a:rPr lang="en-US" dirty="0"/>
              <a:t>General syntax for a compare function:</a:t>
            </a:r>
            <a:br>
              <a:rPr lang="en-US" dirty="0"/>
            </a:br>
            <a:r>
              <a:rPr lang="en-US" dirty="0">
                <a:latin typeface="Courier New" panose="02070309020205020404" pitchFamily="49" charset="0"/>
                <a:cs typeface="Courier New" panose="02070309020205020404" pitchFamily="49" charset="0"/>
              </a:rPr>
              <a:t>function </a:t>
            </a:r>
            <a:r>
              <a:rPr lang="en-US" i="1" dirty="0">
                <a:latin typeface="Courier New" panose="02070309020205020404" pitchFamily="49" charset="0"/>
                <a:cs typeface="Courier New" panose="02070309020205020404" pitchFamily="49" charset="0"/>
              </a:rPr>
              <a:t>compare</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a</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b</a:t>
            </a: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t>
            </a:r>
            <a:r>
              <a:rPr lang="en-US" i="1" dirty="0" err="1">
                <a:latin typeface="Courier New" panose="02070309020205020404" pitchFamily="49" charset="0"/>
                <a:cs typeface="Courier New" panose="02070309020205020404" pitchFamily="49" charset="0"/>
              </a:rPr>
              <a:t>compareValue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a:p>
            <a:pPr lvl="2"/>
            <a:r>
              <a:rPr lang="en-US" dirty="0"/>
              <a:t>If </a:t>
            </a:r>
            <a:r>
              <a:rPr lang="en-US" i="1" dirty="0" err="1">
                <a:latin typeface="Courier New" panose="02070309020205020404" pitchFamily="49" charset="0"/>
                <a:cs typeface="Courier New" panose="02070309020205020404" pitchFamily="49" charset="0"/>
              </a:rPr>
              <a:t>compareValue</a:t>
            </a:r>
            <a:r>
              <a:rPr lang="en-US" dirty="0"/>
              <a:t> is negative, </a:t>
            </a:r>
            <a:r>
              <a:rPr lang="en-US" i="1" dirty="0">
                <a:latin typeface="Courier New" panose="02070309020205020404" pitchFamily="49" charset="0"/>
                <a:cs typeface="Courier New" panose="02070309020205020404" pitchFamily="49" charset="0"/>
              </a:rPr>
              <a:t>a</a:t>
            </a:r>
            <a:r>
              <a:rPr lang="en-US" dirty="0"/>
              <a:t> is moved before </a:t>
            </a:r>
            <a:r>
              <a:rPr lang="en-US" i="1" dirty="0">
                <a:latin typeface="Courier New" panose="02070309020205020404" pitchFamily="49" charset="0"/>
                <a:cs typeface="Courier New" panose="02070309020205020404" pitchFamily="49" charset="0"/>
              </a:rPr>
              <a:t>b</a:t>
            </a:r>
          </a:p>
          <a:p>
            <a:pPr lvl="2"/>
            <a:r>
              <a:rPr lang="en-US" dirty="0"/>
              <a:t>If </a:t>
            </a:r>
            <a:r>
              <a:rPr lang="en-US" i="1" dirty="0" err="1">
                <a:latin typeface="Courier New" panose="02070309020205020404" pitchFamily="49" charset="0"/>
                <a:cs typeface="Courier New" panose="02070309020205020404" pitchFamily="49" charset="0"/>
              </a:rPr>
              <a:t>compareValue</a:t>
            </a:r>
            <a:r>
              <a:rPr lang="en-US" dirty="0"/>
              <a:t> is positive, </a:t>
            </a:r>
            <a:r>
              <a:rPr lang="en-US" i="1" dirty="0">
                <a:latin typeface="Courier New" panose="02070309020205020404" pitchFamily="49" charset="0"/>
                <a:cs typeface="Courier New" panose="02070309020205020404" pitchFamily="49" charset="0"/>
              </a:rPr>
              <a:t>a</a:t>
            </a:r>
            <a:r>
              <a:rPr lang="en-US" dirty="0"/>
              <a:t> is moved after </a:t>
            </a:r>
            <a:r>
              <a:rPr lang="en-US" i="1" dirty="0">
                <a:latin typeface="Courier New" panose="02070309020205020404" pitchFamily="49" charset="0"/>
                <a:cs typeface="Courier New" panose="02070309020205020404" pitchFamily="49" charset="0"/>
              </a:rPr>
              <a:t>b</a:t>
            </a:r>
          </a:p>
          <a:p>
            <a:pPr lvl="2"/>
            <a:r>
              <a:rPr lang="en-US" dirty="0"/>
              <a:t>If </a:t>
            </a:r>
            <a:r>
              <a:rPr lang="en-US" i="1" dirty="0" err="1">
                <a:latin typeface="Courier New" panose="02070309020205020404" pitchFamily="49" charset="0"/>
                <a:cs typeface="Courier New" panose="02070309020205020404" pitchFamily="49" charset="0"/>
              </a:rPr>
              <a:t>compareValue</a:t>
            </a:r>
            <a:r>
              <a:rPr lang="en-US" dirty="0"/>
              <a:t> is 0, </a:t>
            </a:r>
            <a:r>
              <a:rPr lang="en-US" i="1" dirty="0">
                <a:latin typeface="Courier New" panose="02070309020205020404" pitchFamily="49" charset="0"/>
                <a:cs typeface="Courier New" panose="02070309020205020404" pitchFamily="49" charset="0"/>
              </a:rPr>
              <a:t>a</a:t>
            </a:r>
            <a:r>
              <a:rPr lang="en-US" dirty="0"/>
              <a:t> and </a:t>
            </a:r>
            <a:r>
              <a:rPr lang="en-US" i="1" dirty="0">
                <a:latin typeface="Courier New" panose="02070309020205020404" pitchFamily="49" charset="0"/>
                <a:cs typeface="Courier New" panose="02070309020205020404" pitchFamily="49" charset="0"/>
              </a:rPr>
              <a:t>b</a:t>
            </a:r>
            <a:r>
              <a:rPr lang="en-US" dirty="0"/>
              <a:t> remain where they are</a:t>
            </a:r>
          </a:p>
        </p:txBody>
      </p:sp>
    </p:spTree>
    <p:extLst>
      <p:ext uri="{BB962C8B-B14F-4D97-AF65-F5344CB8AC3E}">
        <p14:creationId xmlns:p14="http://schemas.microsoft.com/office/powerpoint/2010/main" val="39559313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962C8-672E-274A-B126-BE79C4472CC4}"/>
              </a:ext>
            </a:extLst>
          </p:cNvPr>
          <p:cNvSpPr>
            <a:spLocks noGrp="1"/>
          </p:cNvSpPr>
          <p:nvPr>
            <p:ph type="title"/>
          </p:nvPr>
        </p:nvSpPr>
        <p:spPr/>
        <p:txBody>
          <a:bodyPr/>
          <a:lstStyle/>
          <a:p>
            <a:r>
              <a:rPr lang="en-US" dirty="0"/>
              <a:t>Exploring Array Methods (4 of 10)</a:t>
            </a:r>
          </a:p>
        </p:txBody>
      </p:sp>
      <p:sp>
        <p:nvSpPr>
          <p:cNvPr id="3" name="Text Placeholder 2">
            <a:extLst>
              <a:ext uri="{FF2B5EF4-FFF2-40B4-BE49-F238E27FC236}">
                <a16:creationId xmlns:a16="http://schemas.microsoft.com/office/drawing/2014/main" id="{B3CFA92D-2B14-B241-BDC6-EE10F075F9F2}"/>
              </a:ext>
            </a:extLst>
          </p:cNvPr>
          <p:cNvSpPr>
            <a:spLocks noGrp="1"/>
          </p:cNvSpPr>
          <p:nvPr>
            <p:ph type="body" sz="quarter" idx="17"/>
          </p:nvPr>
        </p:nvSpPr>
        <p:spPr/>
        <p:txBody>
          <a:bodyPr/>
          <a:lstStyle/>
          <a:p>
            <a:r>
              <a:rPr lang="en-US" dirty="0"/>
              <a:t>Sorting with a compare function (continued)</a:t>
            </a:r>
          </a:p>
          <a:p>
            <a:pPr lvl="1"/>
            <a:r>
              <a:rPr lang="en-US" dirty="0"/>
              <a:t>Compare function that sorts numbers by increasing order of value:</a:t>
            </a:r>
            <a:br>
              <a:rPr lang="en-US" dirty="0"/>
            </a:br>
            <a:r>
              <a:rPr lang="en-US" dirty="0">
                <a:latin typeface="Courier New" panose="02070309020205020404" pitchFamily="49" charset="0"/>
                <a:cs typeface="Courier New" panose="02070309020205020404" pitchFamily="49" charset="0"/>
              </a:rPr>
              <a:t>function ascending(a, b)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 – b;</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br>
            <a:endParaRPr lang="en-US" dirty="0"/>
          </a:p>
          <a:p>
            <a:pPr lvl="1"/>
            <a:r>
              <a:rPr lang="en-US" dirty="0"/>
              <a:t>Compare function that sorts numbers by decreasing order of value:</a:t>
            </a:r>
            <a:br>
              <a:rPr lang="en-US" dirty="0"/>
            </a:br>
            <a:r>
              <a:rPr lang="en-US" dirty="0">
                <a:latin typeface="Courier New" panose="02070309020205020404" pitchFamily="49" charset="0"/>
                <a:cs typeface="Courier New" panose="02070309020205020404" pitchFamily="49" charset="0"/>
              </a:rPr>
              <a:t>function descending(a, b)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b – a;</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295541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53A63-5632-9849-BE21-8ABA1459757E}"/>
              </a:ext>
            </a:extLst>
          </p:cNvPr>
          <p:cNvSpPr>
            <a:spLocks noGrp="1"/>
          </p:cNvSpPr>
          <p:nvPr>
            <p:ph type="title"/>
          </p:nvPr>
        </p:nvSpPr>
        <p:spPr/>
        <p:txBody>
          <a:bodyPr/>
          <a:lstStyle/>
          <a:p>
            <a:r>
              <a:rPr lang="en-US" dirty="0"/>
              <a:t>Exploring Array Methods (5 of 10)</a:t>
            </a:r>
          </a:p>
        </p:txBody>
      </p:sp>
      <p:pic>
        <p:nvPicPr>
          <p:cNvPr id="6" name="Picture Placeholder 5" descr="A code block with code for using the sort method with a compare function. Program code. In the code, the words in the variable names are merged, and the code contains the following keywords: function. Line 1, indented twice: Forward slash, forward slash, Sort by descending order of duplicate count. Line 2, indented twice: unique, dot, sort, left parenthesis, by Duplicate, right parenthesis, semicolon. Line 3, indented twice: function by Duplicate, left parenthesis, a, comma, b, right parenthesis, left brace. Line 4, indented 3 times: return, b, left bracket, 1, right bracket, minus, a, left bracket, 1, right bracket, semicolon. Line 5, indented twice: Right brace. Line 6: Blank. Line 7, indented once: Right brace. Line 8: Right brace, semicolon. In line 3 of the above code, we have the compare function for numeric sorting. In line 4, a is placed after b, if b of 1 minus a of 1 is negative.">
            <a:extLst>
              <a:ext uri="{FF2B5EF4-FFF2-40B4-BE49-F238E27FC236}">
                <a16:creationId xmlns:a16="http://schemas.microsoft.com/office/drawing/2014/main" id="{CE1652EE-8165-BE40-9F73-F568D2279C3F}"/>
              </a:ext>
            </a:extLst>
          </p:cNvPr>
          <p:cNvPicPr>
            <a:picLocks noGrp="1" noChangeAspect="1"/>
          </p:cNvPicPr>
          <p:nvPr>
            <p:ph type="pic" sz="quarter" idx="10"/>
          </p:nvPr>
        </p:nvPicPr>
        <p:blipFill>
          <a:blip r:embed="rId2"/>
          <a:stretch>
            <a:fillRect/>
          </a:stretch>
        </p:blipFill>
        <p:spPr>
          <a:xfrm>
            <a:off x="838200" y="1731069"/>
            <a:ext cx="9547051" cy="2796326"/>
          </a:xfrm>
        </p:spPr>
      </p:pic>
      <p:sp>
        <p:nvSpPr>
          <p:cNvPr id="4" name="Text Placeholder 3">
            <a:extLst>
              <a:ext uri="{FF2B5EF4-FFF2-40B4-BE49-F238E27FC236}">
                <a16:creationId xmlns:a16="http://schemas.microsoft.com/office/drawing/2014/main" id="{3AF18713-E9A5-184B-8D7E-3484E6047AD5}"/>
              </a:ext>
            </a:extLst>
          </p:cNvPr>
          <p:cNvSpPr>
            <a:spLocks noGrp="1"/>
          </p:cNvSpPr>
          <p:nvPr>
            <p:ph type="body" sz="quarter" idx="11"/>
          </p:nvPr>
        </p:nvSpPr>
        <p:spPr>
          <a:xfrm>
            <a:off x="1908328" y="4861932"/>
            <a:ext cx="7314804" cy="1016888"/>
          </a:xfrm>
        </p:spPr>
        <p:txBody>
          <a:bodyPr/>
          <a:lstStyle/>
          <a:p>
            <a:r>
              <a:rPr lang="en-US" dirty="0"/>
              <a:t>Figure 7-38 Using </a:t>
            </a:r>
            <a:r>
              <a:rPr lang="en-US" dirty="0">
                <a:latin typeface="Courier New" panose="02070309020205020404" pitchFamily="49" charset="0"/>
                <a:cs typeface="Courier New" panose="02070309020205020404" pitchFamily="49" charset="0"/>
              </a:rPr>
              <a:t>sort()</a:t>
            </a:r>
            <a:r>
              <a:rPr lang="en-US" dirty="0"/>
              <a:t> with a compare function</a:t>
            </a:r>
          </a:p>
        </p:txBody>
      </p:sp>
    </p:spTree>
    <p:extLst>
      <p:ext uri="{BB962C8B-B14F-4D97-AF65-F5344CB8AC3E}">
        <p14:creationId xmlns:p14="http://schemas.microsoft.com/office/powerpoint/2010/main" val="1075710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837D8-6DC5-914F-9B8F-0A39D379F02D}"/>
              </a:ext>
            </a:extLst>
          </p:cNvPr>
          <p:cNvSpPr>
            <a:spLocks noGrp="1"/>
          </p:cNvSpPr>
          <p:nvPr>
            <p:ph type="title"/>
          </p:nvPr>
        </p:nvSpPr>
        <p:spPr/>
        <p:txBody>
          <a:bodyPr/>
          <a:lstStyle/>
          <a:p>
            <a:r>
              <a:rPr lang="en-US" dirty="0"/>
              <a:t>Retrieving Content from a Text File (1 of 4)</a:t>
            </a:r>
          </a:p>
        </p:txBody>
      </p:sp>
      <p:pic>
        <p:nvPicPr>
          <p:cNvPr id="6" name="Picture Placeholder 5" descr="A sample word cloud made from Abraham Lincoln's first inaugural address. A web page displays the inaugural address or the source document in a panel on the left. The word cloud is displayed in a panel on the right. The size and style of the words displayed in the word cloud is based on its frequency in the source document. The most prominent word is constitution. Other words include government, people, states, union, law, national, right, state, authority, citizens, administration, et cetera.">
            <a:extLst>
              <a:ext uri="{FF2B5EF4-FFF2-40B4-BE49-F238E27FC236}">
                <a16:creationId xmlns:a16="http://schemas.microsoft.com/office/drawing/2014/main" id="{A31E4F60-C60D-4D40-B70B-3FD21535D278}"/>
              </a:ext>
            </a:extLst>
          </p:cNvPr>
          <p:cNvPicPr>
            <a:picLocks noGrp="1" noChangeAspect="1"/>
          </p:cNvPicPr>
          <p:nvPr>
            <p:ph type="pic" sz="quarter" idx="10"/>
          </p:nvPr>
        </p:nvPicPr>
        <p:blipFill rotWithShape="1">
          <a:blip r:embed="rId2"/>
          <a:srcRect l="1739" r="1739"/>
          <a:stretch/>
        </p:blipFill>
        <p:spPr>
          <a:xfrm>
            <a:off x="733117" y="978481"/>
            <a:ext cx="7451877" cy="4900340"/>
          </a:xfrm>
        </p:spPr>
      </p:pic>
      <p:sp>
        <p:nvSpPr>
          <p:cNvPr id="4" name="Text Placeholder 3">
            <a:extLst>
              <a:ext uri="{FF2B5EF4-FFF2-40B4-BE49-F238E27FC236}">
                <a16:creationId xmlns:a16="http://schemas.microsoft.com/office/drawing/2014/main" id="{036F89CE-7F7F-DA49-837D-AA08C2F73B24}"/>
              </a:ext>
            </a:extLst>
          </p:cNvPr>
          <p:cNvSpPr>
            <a:spLocks noGrp="1"/>
          </p:cNvSpPr>
          <p:nvPr>
            <p:ph type="body" sz="quarter" idx="11"/>
          </p:nvPr>
        </p:nvSpPr>
        <p:spPr>
          <a:xfrm>
            <a:off x="8564138" y="4070657"/>
            <a:ext cx="2891240" cy="1808163"/>
          </a:xfrm>
        </p:spPr>
        <p:txBody>
          <a:bodyPr/>
          <a:lstStyle/>
          <a:p>
            <a:r>
              <a:rPr lang="en-US" dirty="0"/>
              <a:t>Figure 7-1 A sample word cloud</a:t>
            </a:r>
          </a:p>
        </p:txBody>
      </p:sp>
    </p:spTree>
    <p:extLst>
      <p:ext uri="{BB962C8B-B14F-4D97-AF65-F5344CB8AC3E}">
        <p14:creationId xmlns:p14="http://schemas.microsoft.com/office/powerpoint/2010/main" val="37562969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C8EE9-B171-0A47-90CE-9B940C41BDD9}"/>
              </a:ext>
            </a:extLst>
          </p:cNvPr>
          <p:cNvSpPr>
            <a:spLocks noGrp="1"/>
          </p:cNvSpPr>
          <p:nvPr>
            <p:ph type="title"/>
          </p:nvPr>
        </p:nvSpPr>
        <p:spPr/>
        <p:txBody>
          <a:bodyPr/>
          <a:lstStyle/>
          <a:p>
            <a:r>
              <a:rPr lang="en-US" dirty="0"/>
              <a:t>Exploring Array Methods (6 of 10)</a:t>
            </a:r>
          </a:p>
        </p:txBody>
      </p:sp>
      <p:sp>
        <p:nvSpPr>
          <p:cNvPr id="3" name="Text Placeholder 2">
            <a:extLst>
              <a:ext uri="{FF2B5EF4-FFF2-40B4-BE49-F238E27FC236}">
                <a16:creationId xmlns:a16="http://schemas.microsoft.com/office/drawing/2014/main" id="{6FA81615-44FE-2E40-B72D-9BB4CD90A08F}"/>
              </a:ext>
            </a:extLst>
          </p:cNvPr>
          <p:cNvSpPr>
            <a:spLocks noGrp="1"/>
          </p:cNvSpPr>
          <p:nvPr>
            <p:ph type="body" sz="quarter" idx="17"/>
          </p:nvPr>
        </p:nvSpPr>
        <p:spPr/>
        <p:txBody>
          <a:bodyPr/>
          <a:lstStyle/>
          <a:p>
            <a:r>
              <a:rPr lang="en-US" dirty="0"/>
              <a:t>Extracting and inserting array items</a:t>
            </a:r>
          </a:p>
          <a:p>
            <a:pPr lvl="1"/>
            <a:r>
              <a:rPr lang="en-US" dirty="0"/>
              <a:t>Syntax for creating a subarray using the </a:t>
            </a:r>
            <a:r>
              <a:rPr lang="en-US" dirty="0">
                <a:latin typeface="Courier New" panose="02070309020205020404" pitchFamily="49" charset="0"/>
                <a:cs typeface="Courier New" panose="02070309020205020404" pitchFamily="49" charset="0"/>
              </a:rPr>
              <a:t>slice()</a:t>
            </a:r>
            <a:r>
              <a:rPr lang="en-US" dirty="0"/>
              <a:t> method:</a:t>
            </a:r>
            <a:br>
              <a:rPr lang="en-US" dirty="0"/>
            </a:br>
            <a:r>
              <a:rPr lang="en-US" i="1" dirty="0" err="1">
                <a:latin typeface="Courier New" panose="02070309020205020404" pitchFamily="49" charset="0"/>
                <a:cs typeface="Courier New" panose="02070309020205020404" pitchFamily="49" charset="0"/>
              </a:rPr>
              <a:t>array</a:t>
            </a:r>
            <a:r>
              <a:rPr lang="en-US" dirty="0" err="1">
                <a:latin typeface="Courier New" panose="02070309020205020404" pitchFamily="49" charset="0"/>
                <a:cs typeface="Courier New" panose="02070309020205020404" pitchFamily="49" charset="0"/>
              </a:rPr>
              <a:t>.slice</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start</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stop</a:t>
            </a:r>
            <a:r>
              <a:rPr lang="en-US" dirty="0">
                <a:latin typeface="Courier New" panose="02070309020205020404" pitchFamily="49" charset="0"/>
                <a:cs typeface="Courier New" panose="02070309020205020404" pitchFamily="49" charset="0"/>
              </a:rPr>
              <a:t>)</a:t>
            </a:r>
          </a:p>
          <a:p>
            <a:pPr lvl="2"/>
            <a:r>
              <a:rPr lang="en-US" i="1" dirty="0">
                <a:latin typeface="Courier New" panose="02070309020205020404" pitchFamily="49" charset="0"/>
                <a:cs typeface="Courier New" panose="02070309020205020404" pitchFamily="49" charset="0"/>
              </a:rPr>
              <a:t>start</a:t>
            </a:r>
            <a:r>
              <a:rPr lang="en-US" dirty="0"/>
              <a:t> is the index of the first item for the subarray </a:t>
            </a:r>
          </a:p>
          <a:p>
            <a:pPr lvl="2"/>
            <a:r>
              <a:rPr lang="en-US" i="1" dirty="0">
                <a:latin typeface="Courier New" panose="02070309020205020404" pitchFamily="49" charset="0"/>
                <a:cs typeface="Courier New" panose="02070309020205020404" pitchFamily="49" charset="0"/>
              </a:rPr>
              <a:t>stop</a:t>
            </a:r>
            <a:r>
              <a:rPr lang="en-US" dirty="0"/>
              <a:t> is the index before which the slice ends</a:t>
            </a:r>
          </a:p>
          <a:p>
            <a:pPr lvl="1"/>
            <a:r>
              <a:rPr lang="en-US" dirty="0"/>
              <a:t>Syntax for modifying a subarray using the </a:t>
            </a:r>
            <a:r>
              <a:rPr lang="en-US" dirty="0">
                <a:latin typeface="Courier New" panose="02070309020205020404" pitchFamily="49" charset="0"/>
                <a:cs typeface="Courier New" panose="02070309020205020404" pitchFamily="49" charset="0"/>
              </a:rPr>
              <a:t>splice()</a:t>
            </a:r>
            <a:r>
              <a:rPr lang="en-US" dirty="0"/>
              <a:t> method:</a:t>
            </a:r>
            <a:br>
              <a:rPr lang="en-US" dirty="0"/>
            </a:br>
            <a:r>
              <a:rPr lang="en-US" i="1" dirty="0" err="1">
                <a:latin typeface="Courier New" panose="02070309020205020404" pitchFamily="49" charset="0"/>
                <a:cs typeface="Courier New" panose="02070309020205020404" pitchFamily="49" charset="0"/>
              </a:rPr>
              <a:t>array</a:t>
            </a:r>
            <a:r>
              <a:rPr lang="en-US" dirty="0" err="1">
                <a:latin typeface="Courier New" panose="02070309020205020404" pitchFamily="49" charset="0"/>
                <a:cs typeface="Courier New" panose="02070309020205020404" pitchFamily="49" charset="0"/>
              </a:rPr>
              <a:t>.splice</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start</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size</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values</a:t>
            </a:r>
            <a:r>
              <a:rPr lang="en-US" dirty="0">
                <a:latin typeface="Courier New" panose="02070309020205020404" pitchFamily="49" charset="0"/>
                <a:cs typeface="Courier New" panose="02070309020205020404" pitchFamily="49" charset="0"/>
              </a:rPr>
              <a:t>)</a:t>
            </a:r>
          </a:p>
          <a:p>
            <a:pPr lvl="2"/>
            <a:r>
              <a:rPr lang="en-US" i="1" dirty="0">
                <a:latin typeface="Courier New" panose="02070309020205020404" pitchFamily="49" charset="0"/>
                <a:cs typeface="Courier New" panose="02070309020205020404" pitchFamily="49" charset="0"/>
              </a:rPr>
              <a:t>start</a:t>
            </a:r>
            <a:r>
              <a:rPr lang="en-US" dirty="0"/>
              <a:t> is the index of the first item to remove</a:t>
            </a:r>
          </a:p>
          <a:p>
            <a:pPr lvl="2"/>
            <a:r>
              <a:rPr lang="en-US" i="1" dirty="0">
                <a:latin typeface="Courier New" panose="02070309020205020404" pitchFamily="49" charset="0"/>
                <a:cs typeface="Courier New" panose="02070309020205020404" pitchFamily="49" charset="0"/>
              </a:rPr>
              <a:t>size</a:t>
            </a:r>
            <a:r>
              <a:rPr lang="en-US" dirty="0"/>
              <a:t> is the number of array items to remove</a:t>
            </a:r>
          </a:p>
          <a:p>
            <a:pPr lvl="2"/>
            <a:r>
              <a:rPr lang="en-US" i="1" dirty="0">
                <a:latin typeface="Courier New" panose="02070309020205020404" pitchFamily="49" charset="0"/>
                <a:cs typeface="Courier New" panose="02070309020205020404" pitchFamily="49" charset="0"/>
              </a:rPr>
              <a:t>values</a:t>
            </a:r>
            <a:r>
              <a:rPr lang="en-US" dirty="0"/>
              <a:t> (optional) is a comma-separated list of values to insert in place of the removed elements</a:t>
            </a:r>
          </a:p>
        </p:txBody>
      </p:sp>
    </p:spTree>
    <p:extLst>
      <p:ext uri="{BB962C8B-B14F-4D97-AF65-F5344CB8AC3E}">
        <p14:creationId xmlns:p14="http://schemas.microsoft.com/office/powerpoint/2010/main" val="829208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1D528-233B-B34F-B099-A3EE4F0C26E3}"/>
              </a:ext>
            </a:extLst>
          </p:cNvPr>
          <p:cNvSpPr>
            <a:spLocks noGrp="1"/>
          </p:cNvSpPr>
          <p:nvPr>
            <p:ph type="title"/>
          </p:nvPr>
        </p:nvSpPr>
        <p:spPr/>
        <p:txBody>
          <a:bodyPr/>
          <a:lstStyle/>
          <a:p>
            <a:r>
              <a:rPr lang="en-US" dirty="0"/>
              <a:t>Exploring Array Methods (7 of 10)</a:t>
            </a:r>
          </a:p>
        </p:txBody>
      </p:sp>
      <p:pic>
        <p:nvPicPr>
          <p:cNvPr id="6" name="Picture Placeholder 5" descr="A code block with code for slicing an array. Program code. In the code, the words in the variable names are merged, and the code contains the following keywords: function, return. Line 1, indented twice: Forward slash, forward slash, Sort by descending order of duplicate count. Line 2, indented twice: unique, dot, sort, left parenthesis, by Duplicate, right parenthesis, semicolon. Line 3, indented twice: function by Duplicate, left parenthesis, a, comma, b, right parenthesis, left brace. Line 4, indented 3 times: return, b, left bracket, 1, right bracket, minus, a, left bracket, 1, right bracket, semicolon. Line 5, indented twice: Right brace. Line 6: Blank. Line 7, indented twice: Forward slash, forward slash, Keep the Top 100 words. Line 8, Indented twice: unique, equals, unique, dot, slice, left parenthesis, 0, comma, 100, right parenthesis, semicolon. Line 9: Blank. Line 10, indented once: Right brace. Line 11: Right brace, semicolon. Line 8 of the above code, slices the array from index 0 up to index 100.">
            <a:extLst>
              <a:ext uri="{FF2B5EF4-FFF2-40B4-BE49-F238E27FC236}">
                <a16:creationId xmlns:a16="http://schemas.microsoft.com/office/drawing/2014/main" id="{54929255-E081-074E-9243-F610A3382489}"/>
              </a:ext>
            </a:extLst>
          </p:cNvPr>
          <p:cNvPicPr>
            <a:picLocks noGrp="1" noChangeAspect="1"/>
          </p:cNvPicPr>
          <p:nvPr>
            <p:ph type="pic" sz="quarter" idx="10"/>
          </p:nvPr>
        </p:nvPicPr>
        <p:blipFill>
          <a:blip r:embed="rId2"/>
          <a:stretch>
            <a:fillRect/>
          </a:stretch>
        </p:blipFill>
        <p:spPr>
          <a:xfrm>
            <a:off x="731520" y="1618487"/>
            <a:ext cx="7643174" cy="3934819"/>
          </a:xfrm>
        </p:spPr>
      </p:pic>
      <p:sp>
        <p:nvSpPr>
          <p:cNvPr id="4" name="Text Placeholder 3">
            <a:extLst>
              <a:ext uri="{FF2B5EF4-FFF2-40B4-BE49-F238E27FC236}">
                <a16:creationId xmlns:a16="http://schemas.microsoft.com/office/drawing/2014/main" id="{1D300DE6-1C27-C348-85C8-9B11D0F33B83}"/>
              </a:ext>
            </a:extLst>
          </p:cNvPr>
          <p:cNvSpPr>
            <a:spLocks noGrp="1"/>
          </p:cNvSpPr>
          <p:nvPr>
            <p:ph type="body" sz="quarter" idx="11"/>
          </p:nvPr>
        </p:nvSpPr>
        <p:spPr>
          <a:xfrm>
            <a:off x="8831766" y="4070657"/>
            <a:ext cx="2623612" cy="1808163"/>
          </a:xfrm>
        </p:spPr>
        <p:txBody>
          <a:bodyPr/>
          <a:lstStyle/>
          <a:p>
            <a:r>
              <a:rPr lang="en-US" dirty="0"/>
              <a:t>Figure 7-40 Slicing an array</a:t>
            </a:r>
          </a:p>
        </p:txBody>
      </p:sp>
    </p:spTree>
    <p:extLst>
      <p:ext uri="{BB962C8B-B14F-4D97-AF65-F5344CB8AC3E}">
        <p14:creationId xmlns:p14="http://schemas.microsoft.com/office/powerpoint/2010/main" val="1575855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8A4BA-9B80-FA46-9D9C-CBB667458B6A}"/>
              </a:ext>
            </a:extLst>
          </p:cNvPr>
          <p:cNvSpPr>
            <a:spLocks noGrp="1"/>
          </p:cNvSpPr>
          <p:nvPr>
            <p:ph type="title"/>
          </p:nvPr>
        </p:nvSpPr>
        <p:spPr/>
        <p:txBody>
          <a:bodyPr/>
          <a:lstStyle/>
          <a:p>
            <a:r>
              <a:rPr lang="en-US" dirty="0"/>
              <a:t>Exploring Array Methods (8 of 10)</a:t>
            </a:r>
          </a:p>
        </p:txBody>
      </p:sp>
      <p:sp>
        <p:nvSpPr>
          <p:cNvPr id="3" name="Text Placeholder 2">
            <a:extLst>
              <a:ext uri="{FF2B5EF4-FFF2-40B4-BE49-F238E27FC236}">
                <a16:creationId xmlns:a16="http://schemas.microsoft.com/office/drawing/2014/main" id="{D2C26767-37E2-9B43-96A1-650BDA3F842C}"/>
              </a:ext>
            </a:extLst>
          </p:cNvPr>
          <p:cNvSpPr>
            <a:spLocks noGrp="1"/>
          </p:cNvSpPr>
          <p:nvPr>
            <p:ph type="body" sz="quarter" idx="17"/>
          </p:nvPr>
        </p:nvSpPr>
        <p:spPr/>
        <p:txBody>
          <a:bodyPr/>
          <a:lstStyle/>
          <a:p>
            <a:r>
              <a:rPr lang="en-US" dirty="0"/>
              <a:t>Using arrays as data stacks</a:t>
            </a:r>
          </a:p>
          <a:p>
            <a:pPr lvl="1"/>
            <a:r>
              <a:rPr lang="en-US" b="1" dirty="0">
                <a:solidFill>
                  <a:srgbClr val="004A78"/>
                </a:solidFill>
              </a:rPr>
              <a:t>Stack</a:t>
            </a:r>
            <a:r>
              <a:rPr lang="en-US" dirty="0"/>
              <a:t>: data structure that employs the </a:t>
            </a:r>
            <a:r>
              <a:rPr lang="en-US" b="1" dirty="0">
                <a:solidFill>
                  <a:srgbClr val="004A78"/>
                </a:solidFill>
              </a:rPr>
              <a:t>last-in-first-out (LIFO) </a:t>
            </a:r>
            <a:r>
              <a:rPr lang="en-US" dirty="0"/>
              <a:t>principle, in which the last items added to the stack are the first ones removed</a:t>
            </a:r>
          </a:p>
          <a:p>
            <a:pPr lvl="2"/>
            <a:r>
              <a:rPr lang="en-US" dirty="0"/>
              <a:t>The </a:t>
            </a:r>
            <a:r>
              <a:rPr lang="en-US" i="1" dirty="0" err="1">
                <a:latin typeface="Courier New" panose="02070309020205020404" pitchFamily="49" charset="0"/>
                <a:cs typeface="Courier New" panose="02070309020205020404" pitchFamily="49" charset="0"/>
              </a:rPr>
              <a:t>array</a:t>
            </a:r>
            <a:r>
              <a:rPr lang="en-US" dirty="0" err="1">
                <a:latin typeface="Courier New" panose="02070309020205020404" pitchFamily="49" charset="0"/>
                <a:cs typeface="Courier New" panose="02070309020205020404" pitchFamily="49" charset="0"/>
              </a:rPr>
              <a:t>.push</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values</a:t>
            </a:r>
            <a:r>
              <a:rPr lang="en-US" dirty="0">
                <a:latin typeface="Courier New" panose="02070309020205020404" pitchFamily="49" charset="0"/>
                <a:cs typeface="Courier New" panose="02070309020205020404" pitchFamily="49" charset="0"/>
              </a:rPr>
              <a:t>)</a:t>
            </a:r>
            <a:r>
              <a:rPr lang="en-US" dirty="0"/>
              <a:t> method appends new items to the end of an array</a:t>
            </a:r>
          </a:p>
          <a:p>
            <a:pPr lvl="2"/>
            <a:r>
              <a:rPr lang="en-US" dirty="0"/>
              <a:t>The </a:t>
            </a:r>
            <a:r>
              <a:rPr lang="en-US" i="1" dirty="0" err="1">
                <a:latin typeface="Courier New" panose="02070309020205020404" pitchFamily="49" charset="0"/>
                <a:cs typeface="Courier New" panose="02070309020205020404" pitchFamily="49" charset="0"/>
              </a:rPr>
              <a:t>array</a:t>
            </a:r>
            <a:r>
              <a:rPr lang="en-US" dirty="0" err="1">
                <a:latin typeface="Courier New" panose="02070309020205020404" pitchFamily="49" charset="0"/>
                <a:cs typeface="Courier New" panose="02070309020205020404" pitchFamily="49" charset="0"/>
              </a:rPr>
              <a:t>.pop</a:t>
            </a:r>
            <a:r>
              <a:rPr lang="en-US" dirty="0">
                <a:latin typeface="Courier New" panose="02070309020205020404" pitchFamily="49" charset="0"/>
                <a:cs typeface="Courier New" panose="02070309020205020404" pitchFamily="49" charset="0"/>
              </a:rPr>
              <a:t>()</a:t>
            </a:r>
            <a:r>
              <a:rPr lang="en-US" dirty="0"/>
              <a:t> method removes the last item from the end of an array</a:t>
            </a:r>
          </a:p>
          <a:p>
            <a:pPr lvl="1"/>
            <a:r>
              <a:rPr lang="en-US" b="1" dirty="0">
                <a:solidFill>
                  <a:srgbClr val="004A78"/>
                </a:solidFill>
              </a:rPr>
              <a:t>Queue</a:t>
            </a:r>
            <a:r>
              <a:rPr lang="en-US" dirty="0"/>
              <a:t>: data structure that employs the </a:t>
            </a:r>
            <a:r>
              <a:rPr lang="en-US" b="1" dirty="0">
                <a:solidFill>
                  <a:srgbClr val="004A78"/>
                </a:solidFill>
              </a:rPr>
              <a:t>first-in-first-out (FIFO) </a:t>
            </a:r>
            <a:r>
              <a:rPr lang="en-US" dirty="0"/>
              <a:t>principle, in which the first item added is the first item removed</a:t>
            </a:r>
          </a:p>
          <a:p>
            <a:pPr lvl="2"/>
            <a:r>
              <a:rPr lang="en-US" dirty="0"/>
              <a:t>The </a:t>
            </a:r>
            <a:r>
              <a:rPr lang="en-US" dirty="0">
                <a:latin typeface="Courier New" panose="02070309020205020404" pitchFamily="49" charset="0"/>
                <a:cs typeface="Courier New" panose="02070309020205020404" pitchFamily="49" charset="0"/>
              </a:rPr>
              <a:t>shift()</a:t>
            </a:r>
            <a:r>
              <a:rPr lang="en-US" dirty="0"/>
              <a:t> method removes the first array item</a:t>
            </a:r>
          </a:p>
          <a:p>
            <a:pPr lvl="2"/>
            <a:r>
              <a:rPr lang="en-US" dirty="0"/>
              <a:t>The </a:t>
            </a:r>
            <a:r>
              <a:rPr lang="en-US" dirty="0">
                <a:latin typeface="Courier New" panose="02070309020205020404" pitchFamily="49" charset="0"/>
                <a:cs typeface="Courier New" panose="02070309020205020404" pitchFamily="49" charset="0"/>
              </a:rPr>
              <a:t>unshift()</a:t>
            </a:r>
            <a:r>
              <a:rPr lang="en-US" dirty="0"/>
              <a:t> method inserts new items at the beginning of an array</a:t>
            </a:r>
          </a:p>
          <a:p>
            <a:pPr lvl="1"/>
            <a:r>
              <a:rPr lang="en-US" dirty="0"/>
              <a:t>To complete the word cloud app project, the frequency count for the word with the highest frequency is used to calculate the font sizes of other words</a:t>
            </a:r>
          </a:p>
          <a:p>
            <a:pPr lvl="2"/>
            <a:r>
              <a:rPr lang="en-US" dirty="0"/>
              <a:t>(Word frequency / top word's frequency) * (font size of top word)</a:t>
            </a:r>
          </a:p>
        </p:txBody>
      </p:sp>
    </p:spTree>
    <p:extLst>
      <p:ext uri="{BB962C8B-B14F-4D97-AF65-F5344CB8AC3E}">
        <p14:creationId xmlns:p14="http://schemas.microsoft.com/office/powerpoint/2010/main" val="20090482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6EFB6-8104-6D49-816C-8F623066765E}"/>
              </a:ext>
            </a:extLst>
          </p:cNvPr>
          <p:cNvSpPr>
            <a:spLocks noGrp="1"/>
          </p:cNvSpPr>
          <p:nvPr>
            <p:ph type="title"/>
          </p:nvPr>
        </p:nvSpPr>
        <p:spPr/>
        <p:txBody>
          <a:bodyPr/>
          <a:lstStyle/>
          <a:p>
            <a:r>
              <a:rPr lang="en-US" dirty="0"/>
              <a:t>Exploring Array Methods (9 of 10)</a:t>
            </a:r>
          </a:p>
        </p:txBody>
      </p:sp>
      <p:pic>
        <p:nvPicPr>
          <p:cNvPr id="6" name="Picture Placeholder 5" descr="A code block with code for determining the count of the most-repeated word. Program code. In the code, the words in the variable names are merged, and the code contains the following keywords: let. Line 1, indented twice: Forward slash, forward slash, Keep the Top 100 words. Line 2, indented twice: unique, equals, unique, dot, slice, left parenthesis, 0, comma, 100, right parenthesis. Line 3: Blank. Line 4, indented twice: Forward slash, forward slash, Find the duplicates of the most-repeated word. Line 5, indented twice: let, max Count, equals, unique, left bracket, 0, right bracket, left bracket, 1, right bracket, semicolon. Line 6: Blank. Line 7, indented twice: Forward slash, forward slash, Sort the word list in alphabetic order. Line 8, indented twice: unique, dot, sort, left parenthesis, right parenthesis, semicolon. Line 9, indented once: Right brace. Line 10: Right brace, semicolon.">
            <a:extLst>
              <a:ext uri="{FF2B5EF4-FFF2-40B4-BE49-F238E27FC236}">
                <a16:creationId xmlns:a16="http://schemas.microsoft.com/office/drawing/2014/main" id="{2D6E709C-198D-F248-9EE1-38A879D06E9E}"/>
              </a:ext>
            </a:extLst>
          </p:cNvPr>
          <p:cNvPicPr>
            <a:picLocks noGrp="1" noChangeAspect="1"/>
          </p:cNvPicPr>
          <p:nvPr>
            <p:ph type="pic" sz="quarter" idx="10"/>
          </p:nvPr>
        </p:nvPicPr>
        <p:blipFill>
          <a:blip r:embed="rId2"/>
          <a:stretch>
            <a:fillRect/>
          </a:stretch>
        </p:blipFill>
        <p:spPr>
          <a:xfrm>
            <a:off x="731519" y="1618487"/>
            <a:ext cx="8732817" cy="3399561"/>
          </a:xfrm>
        </p:spPr>
      </p:pic>
      <p:sp>
        <p:nvSpPr>
          <p:cNvPr id="4" name="Text Placeholder 3">
            <a:extLst>
              <a:ext uri="{FF2B5EF4-FFF2-40B4-BE49-F238E27FC236}">
                <a16:creationId xmlns:a16="http://schemas.microsoft.com/office/drawing/2014/main" id="{06A2C83C-7489-BC40-8FF4-5D88F958CDC8}"/>
              </a:ext>
            </a:extLst>
          </p:cNvPr>
          <p:cNvSpPr>
            <a:spLocks noGrp="1"/>
          </p:cNvSpPr>
          <p:nvPr>
            <p:ph type="body" sz="quarter" idx="11"/>
          </p:nvPr>
        </p:nvSpPr>
        <p:spPr>
          <a:xfrm>
            <a:off x="1573824" y="5206715"/>
            <a:ext cx="6963508" cy="672105"/>
          </a:xfrm>
        </p:spPr>
        <p:txBody>
          <a:bodyPr/>
          <a:lstStyle/>
          <a:p>
            <a:r>
              <a:rPr lang="en-US" dirty="0"/>
              <a:t>Figure 7-42 Determine the count of the most-repeated words</a:t>
            </a:r>
          </a:p>
        </p:txBody>
      </p:sp>
    </p:spTree>
    <p:extLst>
      <p:ext uri="{BB962C8B-B14F-4D97-AF65-F5344CB8AC3E}">
        <p14:creationId xmlns:p14="http://schemas.microsoft.com/office/powerpoint/2010/main" val="18633281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0438D-4026-3A44-97B8-0A2D3AAB3FED}"/>
              </a:ext>
            </a:extLst>
          </p:cNvPr>
          <p:cNvSpPr>
            <a:spLocks noGrp="1"/>
          </p:cNvSpPr>
          <p:nvPr>
            <p:ph type="title"/>
          </p:nvPr>
        </p:nvSpPr>
        <p:spPr/>
        <p:txBody>
          <a:bodyPr/>
          <a:lstStyle/>
          <a:p>
            <a:r>
              <a:rPr lang="en-US" dirty="0"/>
              <a:t>Exploring Array Methods (10 of 10)</a:t>
            </a:r>
          </a:p>
        </p:txBody>
      </p:sp>
      <p:pic>
        <p:nvPicPr>
          <p:cNvPr id="6" name="Picture Placeholder 5" descr="A code block with code for sizing the words in the word cloud. Program code. In the code, the words in the variable names are merged, and the code contains the following keywords: let, for. Line 1, indented twice: Forward slash, forward slash, Sort the word list in alphabetic order. Line 2, indented twice: unique, dot, sort, left parenthesis, right parenthesis, semicolon. Line 3: Blank. Line 4, indented twice: Forward slash, forward slash, Reference the word cloud box. Line 5, indented twice: let, cloud Box, equals, document, dot, get Element By I d, left parenthesis, left double quotation mark, w c underscore cloud, right double quotation mark, right parenthesis, semicolon. Line 6, indented twice: cloud Box, dot, inner H T M L, equals, left double quotation mark, right double quotation mark, semicolon. Line 7: Blank. Line 8, indented twice: Forward slash, forward slash, Size each word based on its usage. Line 9, indented twice: for, left parenthesis, let, i, equals 0, semicolon, i, less than, unique, dot, length, semicolon, i, plus, plus, right parenthesis, left brace. Line 10, indented 3 times: let, word, equals, document, dot, create Element, left parenthesis, left double quotation mark, span, right double quotation mark, right parenthesis, semicolon. Line 11, indented 3 times: word, dot, text Content, equals, unique, left bracket, i, right bracket, left bracket, 0, right bracket, semicolon. Line 12, indented 3 times: word, style, font Size, equals, unique, left bracket, i, right bracket, left bracket, 1, right bracket, forward slash, max Count, plus, left double quotation mark, e m, right double quotation mark, semicolon. Line 13, indented 3 times: cloud Box, dot, append Child, left parenthesis, word, right parenthesis, semicolon. Line 14, indented twice: Right brace. Line 15, indented once: Right brace. Line 16: Right brace, semicolon. Line 9 contains code that loops through every word in the list. Lines 10 and 11 create a span element containing the text of every word. Line 12 sets the font size as a percentage of the largest duplicate count. Line 13, appends the word to the word cloud box.">
            <a:extLst>
              <a:ext uri="{FF2B5EF4-FFF2-40B4-BE49-F238E27FC236}">
                <a16:creationId xmlns:a16="http://schemas.microsoft.com/office/drawing/2014/main" id="{FD1EA234-232F-AA43-BFFB-6CFA33A0409B}"/>
              </a:ext>
            </a:extLst>
          </p:cNvPr>
          <p:cNvPicPr>
            <a:picLocks noGrp="1" noChangeAspect="1"/>
          </p:cNvPicPr>
          <p:nvPr>
            <p:ph type="pic" sz="quarter" idx="10"/>
          </p:nvPr>
        </p:nvPicPr>
        <p:blipFill>
          <a:blip r:embed="rId2"/>
          <a:stretch>
            <a:fillRect/>
          </a:stretch>
        </p:blipFill>
        <p:spPr>
          <a:xfrm>
            <a:off x="731520" y="1619556"/>
            <a:ext cx="9036948" cy="4234705"/>
          </a:xfrm>
        </p:spPr>
      </p:pic>
      <p:sp>
        <p:nvSpPr>
          <p:cNvPr id="4" name="Text Placeholder 3">
            <a:extLst>
              <a:ext uri="{FF2B5EF4-FFF2-40B4-BE49-F238E27FC236}">
                <a16:creationId xmlns:a16="http://schemas.microsoft.com/office/drawing/2014/main" id="{43F207F4-8301-454F-B510-542BE3730CB7}"/>
              </a:ext>
            </a:extLst>
          </p:cNvPr>
          <p:cNvSpPr>
            <a:spLocks noGrp="1"/>
          </p:cNvSpPr>
          <p:nvPr>
            <p:ph type="body" sz="quarter" idx="11"/>
          </p:nvPr>
        </p:nvSpPr>
        <p:spPr>
          <a:xfrm>
            <a:off x="9924584" y="4070657"/>
            <a:ext cx="1530793" cy="1808163"/>
          </a:xfrm>
        </p:spPr>
        <p:txBody>
          <a:bodyPr/>
          <a:lstStyle/>
          <a:p>
            <a:r>
              <a:rPr lang="en-US" dirty="0"/>
              <a:t>Figure 7-43 Sizing the words in the word cloud</a:t>
            </a:r>
          </a:p>
        </p:txBody>
      </p:sp>
    </p:spTree>
    <p:extLst>
      <p:ext uri="{BB962C8B-B14F-4D97-AF65-F5344CB8AC3E}">
        <p14:creationId xmlns:p14="http://schemas.microsoft.com/office/powerpoint/2010/main" val="29578593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1939F-1ECE-7A4E-B5CD-BBF234F5A69E}"/>
              </a:ext>
            </a:extLst>
          </p:cNvPr>
          <p:cNvSpPr>
            <a:spLocks noGrp="1"/>
          </p:cNvSpPr>
          <p:nvPr>
            <p:ph type="title"/>
          </p:nvPr>
        </p:nvSpPr>
        <p:spPr/>
        <p:txBody>
          <a:bodyPr/>
          <a:lstStyle/>
          <a:p>
            <a:r>
              <a:rPr lang="en-US" dirty="0"/>
              <a:t>Activity 7.2: Think, Pair, and Share</a:t>
            </a:r>
          </a:p>
        </p:txBody>
      </p:sp>
      <p:sp>
        <p:nvSpPr>
          <p:cNvPr id="3" name="Text Placeholder 2">
            <a:extLst>
              <a:ext uri="{FF2B5EF4-FFF2-40B4-BE49-F238E27FC236}">
                <a16:creationId xmlns:a16="http://schemas.microsoft.com/office/drawing/2014/main" id="{2199EAF5-5243-254F-9882-54455964F2FC}"/>
              </a:ext>
            </a:extLst>
          </p:cNvPr>
          <p:cNvSpPr>
            <a:spLocks noGrp="1"/>
          </p:cNvSpPr>
          <p:nvPr>
            <p:ph type="body" sz="quarter" idx="17"/>
          </p:nvPr>
        </p:nvSpPr>
        <p:spPr/>
        <p:txBody>
          <a:bodyPr/>
          <a:lstStyle/>
          <a:p>
            <a:r>
              <a:rPr lang="en-US" dirty="0"/>
              <a:t>Form pairs/groups of two to four class members.</a:t>
            </a:r>
          </a:p>
          <a:p>
            <a:r>
              <a:rPr lang="en-US" dirty="0"/>
              <a:t>Your group will write a program to rearrange the sentences in a source text. First, write out an algorithm for your program—that is, list the steps it will need to take, in order, to transform a text string consisting of multiple sentences by rearranging those sentences (leaving them intact). You could choose to rearrange them randomly, reverse them, alphabetize them, etc.</a:t>
            </a:r>
          </a:p>
          <a:p>
            <a:r>
              <a:rPr lang="en-US" dirty="0"/>
              <a:t>Write a program based on your algorithm, using the string manipulation techniques you learned from Chapter 7.</a:t>
            </a:r>
          </a:p>
        </p:txBody>
      </p:sp>
    </p:spTree>
    <p:extLst>
      <p:ext uri="{BB962C8B-B14F-4D97-AF65-F5344CB8AC3E}">
        <p14:creationId xmlns:p14="http://schemas.microsoft.com/office/powerpoint/2010/main" val="14657165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08C4C-6858-2344-BD63-15B5B2D4198A}"/>
              </a:ext>
            </a:extLst>
          </p:cNvPr>
          <p:cNvSpPr>
            <a:spLocks noGrp="1"/>
          </p:cNvSpPr>
          <p:nvPr>
            <p:ph type="title"/>
          </p:nvPr>
        </p:nvSpPr>
        <p:spPr/>
        <p:txBody>
          <a:bodyPr/>
          <a:lstStyle/>
          <a:p>
            <a:r>
              <a:rPr lang="en-US" dirty="0"/>
              <a:t>Exploring the </a:t>
            </a:r>
            <a:r>
              <a:rPr lang="en-US" dirty="0">
                <a:latin typeface="Courier New" panose="02070309020205020404" pitchFamily="49" charset="0"/>
                <a:cs typeface="Courier New" panose="02070309020205020404" pitchFamily="49" charset="0"/>
              </a:rPr>
              <a:t>Math</a:t>
            </a:r>
            <a:r>
              <a:rPr lang="en-US" dirty="0"/>
              <a:t> Object (1 of 3)</a:t>
            </a:r>
          </a:p>
        </p:txBody>
      </p:sp>
      <p:sp>
        <p:nvSpPr>
          <p:cNvPr id="3" name="Text Placeholder 2">
            <a:extLst>
              <a:ext uri="{FF2B5EF4-FFF2-40B4-BE49-F238E27FC236}">
                <a16:creationId xmlns:a16="http://schemas.microsoft.com/office/drawing/2014/main" id="{7176AFCD-D57C-9444-9AD5-639E0F9C8C61}"/>
              </a:ext>
            </a:extLst>
          </p:cNvPr>
          <p:cNvSpPr>
            <a:spLocks noGrp="1"/>
          </p:cNvSpPr>
          <p:nvPr>
            <p:ph type="body" sz="quarter" idx="17"/>
          </p:nvPr>
        </p:nvSpPr>
        <p:spPr/>
        <p:txBody>
          <a:bodyPr/>
          <a:lstStyle/>
          <a:p>
            <a:r>
              <a:rPr lang="en-US" dirty="0"/>
              <a:t>The </a:t>
            </a:r>
            <a:r>
              <a:rPr lang="en-US" dirty="0">
                <a:latin typeface="Courier New" panose="02070309020205020404" pitchFamily="49" charset="0"/>
                <a:cs typeface="Courier New" panose="02070309020205020404" pitchFamily="49" charset="0"/>
              </a:rPr>
              <a:t>Math</a:t>
            </a:r>
            <a:r>
              <a:rPr lang="en-US" dirty="0"/>
              <a:t> object</a:t>
            </a:r>
          </a:p>
          <a:p>
            <a:pPr lvl="1"/>
            <a:r>
              <a:rPr lang="en-US" b="1" dirty="0">
                <a:solidFill>
                  <a:srgbClr val="004A78"/>
                </a:solidFill>
                <a:latin typeface="Courier New" panose="02070309020205020404" pitchFamily="49" charset="0"/>
                <a:cs typeface="Courier New" panose="02070309020205020404" pitchFamily="49" charset="0"/>
              </a:rPr>
              <a:t>Math</a:t>
            </a:r>
            <a:r>
              <a:rPr lang="en-US" b="1" dirty="0">
                <a:solidFill>
                  <a:srgbClr val="004A78"/>
                </a:solidFill>
              </a:rPr>
              <a:t> object</a:t>
            </a:r>
            <a:r>
              <a:rPr lang="en-US" dirty="0"/>
              <a:t>: a built-in JavaScript object used for performing mathematical operations and storing mathematical constants</a:t>
            </a:r>
          </a:p>
          <a:p>
            <a:pPr lvl="1"/>
            <a:r>
              <a:rPr lang="en-US" dirty="0"/>
              <a:t>No constructor; all properties and methods are available without creating it</a:t>
            </a:r>
          </a:p>
          <a:p>
            <a:pPr lvl="1"/>
            <a:r>
              <a:rPr lang="en-US" dirty="0"/>
              <a:t>Many useful methods </a:t>
            </a:r>
          </a:p>
          <a:p>
            <a:pPr lvl="1"/>
            <a:r>
              <a:rPr lang="en-US" dirty="0"/>
              <a:t>Also supports trigonometric functions</a:t>
            </a:r>
          </a:p>
          <a:p>
            <a:r>
              <a:rPr lang="en-US" dirty="0">
                <a:latin typeface="Courier New" panose="02070309020205020404" pitchFamily="49" charset="0"/>
                <a:cs typeface="Courier New" panose="02070309020205020404" pitchFamily="49" charset="0"/>
              </a:rPr>
              <a:t>Math</a:t>
            </a:r>
            <a:r>
              <a:rPr lang="en-US" dirty="0"/>
              <a:t> object properties</a:t>
            </a:r>
          </a:p>
          <a:p>
            <a:pPr lvl="1"/>
            <a:r>
              <a:rPr lang="en-US" dirty="0"/>
              <a:t>General syntax for built-in constants: </a:t>
            </a:r>
            <a:r>
              <a:rPr lang="en-US" dirty="0" err="1">
                <a:latin typeface="Courier New" panose="02070309020205020404" pitchFamily="49" charset="0"/>
                <a:cs typeface="Courier New" panose="02070309020205020404" pitchFamily="49" charset="0"/>
              </a:rPr>
              <a:t>Math.</a:t>
            </a:r>
            <a:r>
              <a:rPr lang="en-US" i="1" dirty="0" err="1">
                <a:latin typeface="Courier New" panose="02070309020205020404" pitchFamily="49" charset="0"/>
                <a:cs typeface="Courier New" panose="02070309020205020404" pitchFamily="49" charset="0"/>
              </a:rPr>
              <a:t>CONSTANT</a:t>
            </a:r>
            <a:endParaRPr lang="en-US" i="1" dirty="0">
              <a:latin typeface="Courier New" panose="02070309020205020404" pitchFamily="49" charset="0"/>
              <a:cs typeface="Courier New" panose="02070309020205020404" pitchFamily="49" charset="0"/>
            </a:endParaRPr>
          </a:p>
          <a:p>
            <a:pPr lvl="1"/>
            <a:r>
              <a:rPr lang="en-US" dirty="0" err="1">
                <a:latin typeface="Courier New" panose="02070309020205020404" pitchFamily="49" charset="0"/>
                <a:cs typeface="Courier New" panose="02070309020205020404" pitchFamily="49" charset="0"/>
              </a:rPr>
              <a:t>Math.PI</a:t>
            </a:r>
            <a:r>
              <a:rPr lang="en-US" dirty="0"/>
              <a:t> constant is often used in calculations with built-in trigonometric functions</a:t>
            </a:r>
          </a:p>
        </p:txBody>
      </p:sp>
    </p:spTree>
    <p:extLst>
      <p:ext uri="{BB962C8B-B14F-4D97-AF65-F5344CB8AC3E}">
        <p14:creationId xmlns:p14="http://schemas.microsoft.com/office/powerpoint/2010/main" val="11716803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C2CAA-DA68-994F-AF29-39071224C10D}"/>
              </a:ext>
            </a:extLst>
          </p:cNvPr>
          <p:cNvSpPr>
            <a:spLocks noGrp="1"/>
          </p:cNvSpPr>
          <p:nvPr>
            <p:ph type="title"/>
          </p:nvPr>
        </p:nvSpPr>
        <p:spPr/>
        <p:txBody>
          <a:bodyPr/>
          <a:lstStyle/>
          <a:p>
            <a:r>
              <a:rPr lang="en-US" dirty="0"/>
              <a:t>Exploring the </a:t>
            </a:r>
            <a:r>
              <a:rPr lang="en-US" dirty="0">
                <a:latin typeface="Courier New" panose="02070309020205020404" pitchFamily="49" charset="0"/>
                <a:cs typeface="Courier New" panose="02070309020205020404" pitchFamily="49" charset="0"/>
              </a:rPr>
              <a:t>Math</a:t>
            </a:r>
            <a:r>
              <a:rPr lang="en-US" dirty="0"/>
              <a:t> Object (2 of 3)</a:t>
            </a:r>
          </a:p>
        </p:txBody>
      </p:sp>
      <p:sp>
        <p:nvSpPr>
          <p:cNvPr id="3" name="Text Placeholder 2">
            <a:extLst>
              <a:ext uri="{FF2B5EF4-FFF2-40B4-BE49-F238E27FC236}">
                <a16:creationId xmlns:a16="http://schemas.microsoft.com/office/drawing/2014/main" id="{88620EFD-943C-D74D-917A-46348F8701AD}"/>
              </a:ext>
            </a:extLst>
          </p:cNvPr>
          <p:cNvSpPr>
            <a:spLocks noGrp="1"/>
          </p:cNvSpPr>
          <p:nvPr>
            <p:ph type="body" sz="quarter" idx="17"/>
          </p:nvPr>
        </p:nvSpPr>
        <p:spPr/>
        <p:txBody>
          <a:bodyPr/>
          <a:lstStyle/>
          <a:p>
            <a:r>
              <a:rPr lang="en-US" dirty="0"/>
              <a:t>Applying a </a:t>
            </a:r>
            <a:r>
              <a:rPr lang="en-US" dirty="0">
                <a:latin typeface="Courier New" panose="02070309020205020404" pitchFamily="49" charset="0"/>
                <a:cs typeface="Courier New" panose="02070309020205020404" pitchFamily="49" charset="0"/>
              </a:rPr>
              <a:t>Math</a:t>
            </a:r>
            <a:r>
              <a:rPr lang="en-US" dirty="0"/>
              <a:t> method to an array</a:t>
            </a:r>
          </a:p>
          <a:p>
            <a:pPr lvl="1"/>
            <a:r>
              <a:rPr lang="en-US" dirty="0"/>
              <a:t>The </a:t>
            </a:r>
            <a:r>
              <a:rPr lang="en-US" dirty="0">
                <a:latin typeface="Courier New" panose="02070309020205020404" pitchFamily="49" charset="0"/>
                <a:cs typeface="Courier New" panose="02070309020205020404" pitchFamily="49" charset="0"/>
              </a:rPr>
              <a:t>max()</a:t>
            </a:r>
            <a:r>
              <a:rPr lang="en-US" dirty="0"/>
              <a:t> or </a:t>
            </a:r>
            <a:r>
              <a:rPr lang="en-US" dirty="0">
                <a:latin typeface="Courier New" panose="02070309020205020404" pitchFamily="49" charset="0"/>
                <a:cs typeface="Courier New" panose="02070309020205020404" pitchFamily="49" charset="0"/>
              </a:rPr>
              <a:t>min()</a:t>
            </a:r>
            <a:r>
              <a:rPr lang="en-US" dirty="0"/>
              <a:t> method can be used to determine the maximum or minimum value from an array of numbers</a:t>
            </a:r>
          </a:p>
          <a:p>
            <a:pPr lvl="1"/>
            <a:r>
              <a:rPr lang="en-US" dirty="0"/>
              <a:t>Two approaches to using them with arrays:</a:t>
            </a:r>
          </a:p>
          <a:p>
            <a:pPr lvl="2"/>
            <a:r>
              <a:rPr lang="en-US" dirty="0"/>
              <a:t>With the </a:t>
            </a:r>
            <a:r>
              <a:rPr lang="en-US" dirty="0">
                <a:latin typeface="Courier New" panose="02070309020205020404" pitchFamily="49" charset="0"/>
                <a:cs typeface="Courier New" panose="02070309020205020404" pitchFamily="49" charset="0"/>
              </a:rPr>
              <a:t>apply()</a:t>
            </a:r>
            <a:r>
              <a:rPr lang="en-US" dirty="0"/>
              <a:t> method: </a:t>
            </a:r>
            <a:r>
              <a:rPr lang="en-US" dirty="0" err="1">
                <a:latin typeface="Courier New" panose="02070309020205020404" pitchFamily="49" charset="0"/>
                <a:cs typeface="Courier New" panose="02070309020205020404" pitchFamily="49" charset="0"/>
              </a:rPr>
              <a:t>Math.max.apply</a:t>
            </a:r>
            <a:r>
              <a:rPr lang="en-US" dirty="0">
                <a:latin typeface="Courier New" panose="02070309020205020404" pitchFamily="49" charset="0"/>
                <a:cs typeface="Courier New" panose="02070309020205020404" pitchFamily="49" charset="0"/>
              </a:rPr>
              <a:t>(null, </a:t>
            </a:r>
            <a:r>
              <a:rPr lang="en-US" i="1" dirty="0">
                <a:latin typeface="Courier New" panose="02070309020205020404" pitchFamily="49" charset="0"/>
                <a:cs typeface="Courier New" panose="02070309020205020404" pitchFamily="49" charset="0"/>
              </a:rPr>
              <a:t>array</a:t>
            </a:r>
            <a:r>
              <a:rPr lang="en-US" dirty="0">
                <a:latin typeface="Courier New" panose="02070309020205020404" pitchFamily="49" charset="0"/>
                <a:cs typeface="Courier New" panose="02070309020205020404" pitchFamily="49" charset="0"/>
              </a:rPr>
              <a:t>)</a:t>
            </a:r>
          </a:p>
          <a:p>
            <a:pPr lvl="2"/>
            <a:r>
              <a:rPr lang="en-US" dirty="0"/>
              <a:t>Using the spread operator, e.g.:</a:t>
            </a:r>
            <a:br>
              <a:rPr lang="en-US" dirty="0"/>
            </a:br>
            <a:r>
              <a:rPr lang="en-US" dirty="0" err="1">
                <a:latin typeface="Courier New" panose="02070309020205020404" pitchFamily="49" charset="0"/>
                <a:cs typeface="Courier New" panose="02070309020205020404" pitchFamily="49" charset="0"/>
              </a:rPr>
              <a:t>Math.max</a:t>
            </a:r>
            <a:r>
              <a:rPr lang="en-US" dirty="0">
                <a:latin typeface="Courier New" panose="02070309020205020404" pitchFamily="49" charset="0"/>
                <a:cs typeface="Courier New" panose="02070309020205020404" pitchFamily="49" charset="0"/>
              </a:rPr>
              <a:t>(…[3, 8, 2, 4, 6]) // returns 8</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Math.min</a:t>
            </a:r>
            <a:r>
              <a:rPr lang="en-US" dirty="0">
                <a:latin typeface="Courier New" panose="02070309020205020404" pitchFamily="49" charset="0"/>
                <a:cs typeface="Courier New" panose="02070309020205020404" pitchFamily="49" charset="0"/>
              </a:rPr>
              <a:t>(…[3, 8, 2, 4, 6]) // returns 2</a:t>
            </a:r>
          </a:p>
          <a:p>
            <a:pPr lvl="1"/>
            <a:r>
              <a:rPr lang="en-US" dirty="0"/>
              <a:t>The </a:t>
            </a:r>
            <a:r>
              <a:rPr lang="en-US" b="1" dirty="0">
                <a:solidFill>
                  <a:srgbClr val="004A78"/>
                </a:solidFill>
              </a:rPr>
              <a:t>spread operator </a:t>
            </a:r>
            <a:r>
              <a:rPr lang="en-US" dirty="0"/>
              <a:t>spreads out the items within an array into a comma-separated list of values and can be used with any JavaScript method or function that requires such a list; not supported by early editions of many browsers</a:t>
            </a:r>
          </a:p>
          <a:p>
            <a:pPr lvl="2"/>
            <a:r>
              <a:rPr lang="en-US" dirty="0"/>
              <a:t>Can spread string characters into separate characters, too, e.g.:</a:t>
            </a:r>
            <a:br>
              <a:rPr lang="en-US" dirty="0"/>
            </a:br>
            <a:r>
              <a:rPr lang="en-US" dirty="0">
                <a:latin typeface="Courier New" panose="02070309020205020404" pitchFamily="49" charset="0"/>
                <a:cs typeface="Courier New" panose="02070309020205020404" pitchFamily="49" charset="0"/>
              </a:rPr>
              <a:t>let chars = ["a", …"</a:t>
            </a:r>
            <a:r>
              <a:rPr lang="en-US" dirty="0" err="1">
                <a:latin typeface="Courier New" panose="02070309020205020404" pitchFamily="49" charset="0"/>
                <a:cs typeface="Courier New" panose="02070309020205020404" pitchFamily="49" charset="0"/>
              </a:rPr>
              <a:t>bcd</a:t>
            </a:r>
            <a:r>
              <a:rPr lang="en-US" dirty="0">
                <a:latin typeface="Courier New" panose="02070309020205020404" pitchFamily="49" charset="0"/>
                <a:cs typeface="Courier New" panose="02070309020205020404" pitchFamily="49" charset="0"/>
              </a:rPr>
              <a:t> ", "e"]</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a:t>
            </a:r>
            <a:r>
              <a:rPr lang="en-US" dirty="0" err="1">
                <a:latin typeface="Courier New" panose="02070309020205020404" pitchFamily="49" charset="0"/>
                <a:cs typeface="Courier New" panose="02070309020205020404" pitchFamily="49" charset="0"/>
              </a:rPr>
              <a:t>a","b","c","d","e</a:t>
            </a: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3648637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74E03-4291-A746-B822-68304AF025A1}"/>
              </a:ext>
            </a:extLst>
          </p:cNvPr>
          <p:cNvSpPr>
            <a:spLocks noGrp="1"/>
          </p:cNvSpPr>
          <p:nvPr>
            <p:ph type="title"/>
          </p:nvPr>
        </p:nvSpPr>
        <p:spPr/>
        <p:txBody>
          <a:bodyPr/>
          <a:lstStyle/>
          <a:p>
            <a:r>
              <a:rPr lang="en-US" dirty="0"/>
              <a:t>Exploring the </a:t>
            </a:r>
            <a:r>
              <a:rPr lang="en-US" dirty="0">
                <a:latin typeface="Courier New" panose="02070309020205020404" pitchFamily="49" charset="0"/>
                <a:cs typeface="Courier New" panose="02070309020205020404" pitchFamily="49" charset="0"/>
              </a:rPr>
              <a:t>Math</a:t>
            </a:r>
            <a:r>
              <a:rPr lang="en-US" dirty="0"/>
              <a:t> Object (3 of 3)</a:t>
            </a:r>
          </a:p>
        </p:txBody>
      </p:sp>
      <p:sp>
        <p:nvSpPr>
          <p:cNvPr id="3" name="Text Placeholder 2">
            <a:extLst>
              <a:ext uri="{FF2B5EF4-FFF2-40B4-BE49-F238E27FC236}">
                <a16:creationId xmlns:a16="http://schemas.microsoft.com/office/drawing/2014/main" id="{2604F42E-AC5F-854C-ADF6-D4B7AC61E981}"/>
              </a:ext>
            </a:extLst>
          </p:cNvPr>
          <p:cNvSpPr>
            <a:spLocks noGrp="1"/>
          </p:cNvSpPr>
          <p:nvPr>
            <p:ph type="body" sz="quarter" idx="17"/>
          </p:nvPr>
        </p:nvSpPr>
        <p:spPr/>
        <p:txBody>
          <a:bodyPr/>
          <a:lstStyle/>
          <a:p>
            <a:r>
              <a:rPr lang="en-US" dirty="0"/>
              <a:t>Random numbers and random sorting</a:t>
            </a:r>
          </a:p>
          <a:p>
            <a:pPr lvl="1"/>
            <a:r>
              <a:rPr lang="en-US" dirty="0"/>
              <a:t>The </a:t>
            </a:r>
            <a:r>
              <a:rPr lang="en-US" dirty="0" err="1">
                <a:latin typeface="Courier New" panose="02070309020205020404" pitchFamily="49" charset="0"/>
                <a:cs typeface="Courier New" panose="02070309020205020404" pitchFamily="49" charset="0"/>
              </a:rPr>
              <a:t>Math.random</a:t>
            </a:r>
            <a:r>
              <a:rPr lang="en-US" dirty="0">
                <a:latin typeface="Courier New" panose="02070309020205020404" pitchFamily="49" charset="0"/>
                <a:cs typeface="Courier New" panose="02070309020205020404" pitchFamily="49" charset="0"/>
              </a:rPr>
              <a:t>()</a:t>
            </a:r>
            <a:r>
              <a:rPr lang="en-US" dirty="0"/>
              <a:t> method returns a random number between 0 and 1</a:t>
            </a:r>
          </a:p>
          <a:p>
            <a:pPr lvl="1"/>
            <a:r>
              <a:rPr lang="en-US" dirty="0"/>
              <a:t>Syntax to return a random value from a different range, where </a:t>
            </a:r>
            <a:r>
              <a:rPr lang="en-US" i="1" dirty="0">
                <a:latin typeface="Courier New" panose="02070309020205020404" pitchFamily="49" charset="0"/>
                <a:cs typeface="Courier New" panose="02070309020205020404" pitchFamily="49" charset="0"/>
              </a:rPr>
              <a:t>lowest</a:t>
            </a:r>
            <a:r>
              <a:rPr lang="en-US" dirty="0"/>
              <a:t> is the lower boundary of the range and </a:t>
            </a:r>
            <a:r>
              <a:rPr lang="en-US" i="1" dirty="0">
                <a:latin typeface="Courier New" panose="02070309020205020404" pitchFamily="49" charset="0"/>
                <a:cs typeface="Courier New" panose="02070309020205020404" pitchFamily="49" charset="0"/>
              </a:rPr>
              <a:t>size</a:t>
            </a:r>
            <a:r>
              <a:rPr lang="en-US" dirty="0"/>
              <a:t> is the size of the range:</a:t>
            </a:r>
            <a:br>
              <a:rPr lang="en-US" dirty="0"/>
            </a:br>
            <a:r>
              <a:rPr lang="en-US" i="1" dirty="0">
                <a:latin typeface="Courier New" panose="02070309020205020404" pitchFamily="49" charset="0"/>
                <a:cs typeface="Courier New" panose="02070309020205020404" pitchFamily="49" charset="0"/>
              </a:rPr>
              <a:t>lowest</a:t>
            </a:r>
            <a:r>
              <a:rPr lang="en-US" dirty="0">
                <a:latin typeface="Courier New" panose="02070309020205020404" pitchFamily="49" charset="0"/>
                <a:cs typeface="Courier New" panose="02070309020205020404" pitchFamily="49" charset="0"/>
              </a:rPr>
              <a:t> + </a:t>
            </a:r>
            <a:r>
              <a:rPr lang="en-US" i="1" dirty="0">
                <a:latin typeface="Courier New" panose="02070309020205020404" pitchFamily="49" charset="0"/>
                <a:cs typeface="Courier New" panose="02070309020205020404" pitchFamily="49" charset="0"/>
              </a:rPr>
              <a:t>size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Math.random</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lvl="1"/>
            <a:r>
              <a:rPr lang="en-US" dirty="0"/>
              <a:t>Sample statement to generate a random integer from 21 to 30:</a:t>
            </a:r>
            <a:br>
              <a:rPr lang="en-US" dirty="0"/>
            </a:br>
            <a:r>
              <a:rPr lang="en-US" dirty="0" err="1">
                <a:latin typeface="Courier New" panose="02070309020205020404" pitchFamily="49" charset="0"/>
                <a:cs typeface="Courier New" panose="02070309020205020404" pitchFamily="49" charset="0"/>
              </a:rPr>
              <a:t>Math.floor</a:t>
            </a:r>
            <a:r>
              <a:rPr lang="en-US" dirty="0">
                <a:latin typeface="Courier New" panose="02070309020205020404" pitchFamily="49" charset="0"/>
                <a:cs typeface="Courier New" panose="02070309020205020404" pitchFamily="49" charset="0"/>
              </a:rPr>
              <a:t>(21 + 10*</a:t>
            </a:r>
            <a:r>
              <a:rPr lang="en-US" dirty="0" err="1">
                <a:latin typeface="Courier New" panose="02070309020205020404" pitchFamily="49" charset="0"/>
                <a:cs typeface="Courier New" panose="02070309020205020404" pitchFamily="49" charset="0"/>
              </a:rPr>
              <a:t>Math.random</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lvl="1"/>
            <a:r>
              <a:rPr lang="en-US" dirty="0"/>
              <a:t>Sample compare function to randomly sort an array when passed in to the </a:t>
            </a:r>
            <a:r>
              <a:rPr lang="en-US" dirty="0">
                <a:latin typeface="Courier New" panose="02070309020205020404" pitchFamily="49" charset="0"/>
                <a:cs typeface="Courier New" panose="02070309020205020404" pitchFamily="49" charset="0"/>
              </a:rPr>
              <a:t>sort()</a:t>
            </a:r>
            <a:r>
              <a:rPr lang="en-US" dirty="0"/>
              <a:t> method:</a:t>
            </a:r>
            <a:br>
              <a:rPr lang="en-US" dirty="0"/>
            </a:br>
            <a:r>
              <a:rPr lang="en-US" dirty="0">
                <a:latin typeface="Courier New" panose="02070309020205020404" pitchFamily="49" charset="0"/>
                <a:cs typeface="Courier New" panose="02070309020205020404" pitchFamily="49" charset="0"/>
              </a:rPr>
              <a:t>function </a:t>
            </a:r>
            <a:r>
              <a:rPr lang="en-US" dirty="0" err="1">
                <a:latin typeface="Courier New" panose="02070309020205020404" pitchFamily="49" charset="0"/>
                <a:cs typeface="Courier New" panose="02070309020205020404" pitchFamily="49" charset="0"/>
              </a:rPr>
              <a:t>randOrder</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0.5 – </a:t>
            </a:r>
            <a:r>
              <a:rPr lang="en-US" dirty="0" err="1">
                <a:latin typeface="Courier New" panose="02070309020205020404" pitchFamily="49" charset="0"/>
                <a:cs typeface="Courier New" panose="02070309020205020404" pitchFamily="49" charset="0"/>
              </a:rPr>
              <a:t>Math.random</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1982585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7DB02-A8E2-D843-BB07-FAFE902E396D}"/>
              </a:ext>
            </a:extLst>
          </p:cNvPr>
          <p:cNvSpPr>
            <a:spLocks noGrp="1"/>
          </p:cNvSpPr>
          <p:nvPr>
            <p:ph type="title"/>
          </p:nvPr>
        </p:nvSpPr>
        <p:spPr/>
        <p:txBody>
          <a:bodyPr/>
          <a:lstStyle/>
          <a:p>
            <a:r>
              <a:rPr lang="en-US" dirty="0"/>
              <a:t>Exploring the </a:t>
            </a:r>
            <a:r>
              <a:rPr lang="en-US" dirty="0">
                <a:latin typeface="Courier New" panose="02070309020205020404" pitchFamily="49" charset="0"/>
                <a:cs typeface="Courier New" panose="02070309020205020404" pitchFamily="49" charset="0"/>
              </a:rPr>
              <a:t>Date</a:t>
            </a:r>
            <a:r>
              <a:rPr lang="en-US" dirty="0"/>
              <a:t> Object (1 of 2)</a:t>
            </a:r>
          </a:p>
        </p:txBody>
      </p:sp>
      <p:sp>
        <p:nvSpPr>
          <p:cNvPr id="3" name="Text Placeholder 2">
            <a:extLst>
              <a:ext uri="{FF2B5EF4-FFF2-40B4-BE49-F238E27FC236}">
                <a16:creationId xmlns:a16="http://schemas.microsoft.com/office/drawing/2014/main" id="{74D62B88-9535-484A-9818-C8D22054C5E5}"/>
              </a:ext>
            </a:extLst>
          </p:cNvPr>
          <p:cNvSpPr>
            <a:spLocks noGrp="1"/>
          </p:cNvSpPr>
          <p:nvPr>
            <p:ph type="body" sz="quarter" idx="17"/>
          </p:nvPr>
        </p:nvSpPr>
        <p:spPr/>
        <p:txBody>
          <a:bodyPr/>
          <a:lstStyle/>
          <a:p>
            <a:r>
              <a:rPr lang="en-US" b="1" dirty="0">
                <a:solidFill>
                  <a:srgbClr val="004A78"/>
                </a:solidFill>
                <a:latin typeface="Courier New" panose="02070309020205020404" pitchFamily="49" charset="0"/>
                <a:cs typeface="Courier New" panose="02070309020205020404" pitchFamily="49" charset="0"/>
              </a:rPr>
              <a:t>Date</a:t>
            </a:r>
            <a:r>
              <a:rPr lang="en-US" b="1" dirty="0">
                <a:solidFill>
                  <a:srgbClr val="004A78"/>
                </a:solidFill>
              </a:rPr>
              <a:t> object</a:t>
            </a:r>
            <a:r>
              <a:rPr lang="en-US" dirty="0"/>
              <a:t>: object that stores date and time values</a:t>
            </a:r>
          </a:p>
          <a:p>
            <a:pPr lvl="1"/>
            <a:r>
              <a:rPr lang="en-US" dirty="0"/>
              <a:t>Syntax for its constructor:</a:t>
            </a:r>
            <a:br>
              <a:rPr lang="en-US" dirty="0"/>
            </a:br>
            <a:r>
              <a:rPr lang="en-US" dirty="0">
                <a:latin typeface="Courier New" panose="02070309020205020404" pitchFamily="49" charset="0"/>
                <a:cs typeface="Courier New" panose="02070309020205020404" pitchFamily="49" charset="0"/>
              </a:rPr>
              <a:t>new Date("</a:t>
            </a:r>
            <a:r>
              <a:rPr lang="en-US" i="1" dirty="0">
                <a:latin typeface="Courier New" panose="02070309020205020404" pitchFamily="49" charset="0"/>
                <a:cs typeface="Courier New" panose="02070309020205020404" pitchFamily="49" charset="0"/>
              </a:rPr>
              <a:t>month</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day</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year</a:t>
            </a:r>
            <a:r>
              <a:rPr lang="en-US" dirty="0">
                <a:latin typeface="Courier New" panose="02070309020205020404" pitchFamily="49" charset="0"/>
                <a:cs typeface="Courier New" panose="02070309020205020404" pitchFamily="49" charset="0"/>
              </a:rPr>
              <a:t> </a:t>
            </a:r>
            <a:r>
              <a:rPr lang="en-US" i="1" dirty="0" err="1">
                <a:latin typeface="Courier New" panose="02070309020205020404" pitchFamily="49" charset="0"/>
                <a:cs typeface="Courier New" panose="02070309020205020404" pitchFamily="49" charset="0"/>
              </a:rPr>
              <a:t>hrs</a:t>
            </a:r>
            <a:r>
              <a:rPr lang="en-US" dirty="0" err="1">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mins</a:t>
            </a:r>
            <a:r>
              <a:rPr lang="en-US" dirty="0" err="1">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secs</a:t>
            </a:r>
            <a:r>
              <a:rPr lang="en-US" dirty="0">
                <a:latin typeface="Courier New" panose="02070309020205020404" pitchFamily="49" charset="0"/>
                <a:cs typeface="Courier New" panose="02070309020205020404" pitchFamily="49" charset="0"/>
              </a:rPr>
              <a:t>")   </a:t>
            </a:r>
            <a:r>
              <a:rPr lang="en-US" i="1" dirty="0"/>
              <a:t>or</a:t>
            </a:r>
            <a:br>
              <a:rPr lang="en-US" dirty="0"/>
            </a:br>
            <a:r>
              <a:rPr lang="en-US" dirty="0">
                <a:latin typeface="Courier New" panose="02070309020205020404" pitchFamily="49" charset="0"/>
                <a:cs typeface="Courier New" panose="02070309020205020404" pitchFamily="49" charset="0"/>
              </a:rPr>
              <a:t>new Date(</a:t>
            </a:r>
            <a:r>
              <a:rPr lang="en-US" i="1" dirty="0">
                <a:latin typeface="Courier New" panose="02070309020205020404" pitchFamily="49" charset="0"/>
                <a:cs typeface="Courier New" panose="02070309020205020404" pitchFamily="49" charset="0"/>
              </a:rPr>
              <a:t>year</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month</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day</a:t>
            </a:r>
            <a:r>
              <a:rPr lang="en-US" dirty="0">
                <a:latin typeface="Courier New" panose="02070309020205020404" pitchFamily="49" charset="0"/>
                <a:cs typeface="Courier New" panose="02070309020205020404" pitchFamily="49" charset="0"/>
              </a:rPr>
              <a:t>, </a:t>
            </a:r>
            <a:r>
              <a:rPr lang="en-US" i="1" dirty="0" err="1">
                <a:latin typeface="Courier New" panose="02070309020205020404" pitchFamily="49" charset="0"/>
                <a:cs typeface="Courier New" panose="02070309020205020404" pitchFamily="49" charset="0"/>
              </a:rPr>
              <a:t>hrs</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mins</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secs</a:t>
            </a:r>
            <a:r>
              <a:rPr lang="en-US" dirty="0">
                <a:latin typeface="Courier New" panose="02070309020205020404" pitchFamily="49" charset="0"/>
                <a:cs typeface="Courier New" panose="02070309020205020404" pitchFamily="49" charset="0"/>
              </a:rPr>
              <a:t>)</a:t>
            </a:r>
          </a:p>
          <a:p>
            <a:pPr lvl="1"/>
            <a:r>
              <a:rPr lang="en-US" dirty="0"/>
              <a:t>If no time value is specified, it is assumed to be 0:0:0 (midnight) for the specified day</a:t>
            </a:r>
          </a:p>
          <a:p>
            <a:pPr lvl="1"/>
            <a:r>
              <a:rPr lang="en-US" dirty="0"/>
              <a:t>Sample statement that stores the current date and time from the system clock:</a:t>
            </a:r>
            <a:br>
              <a:rPr lang="en-US" dirty="0"/>
            </a:br>
            <a:r>
              <a:rPr lang="en-US" dirty="0">
                <a:latin typeface="Courier New" panose="02070309020205020404" pitchFamily="49" charset="0"/>
                <a:cs typeface="Courier New" panose="02070309020205020404" pitchFamily="49" charset="0"/>
              </a:rPr>
              <a:t>let today = new Date();</a:t>
            </a:r>
          </a:p>
          <a:p>
            <a:r>
              <a:rPr lang="en-US" dirty="0"/>
              <a:t>Extracting information from dates and times</a:t>
            </a:r>
          </a:p>
          <a:p>
            <a:pPr lvl="1"/>
            <a:r>
              <a:rPr lang="en-US" dirty="0"/>
              <a:t>Dates are stored as numbers (milliseconds since 1-1-1970)</a:t>
            </a:r>
          </a:p>
          <a:p>
            <a:pPr lvl="1"/>
            <a:r>
              <a:rPr lang="en-US" dirty="0"/>
              <a:t>Intervals between dates are expressed as the difference in milliseconds, so you must divide the time difference by 1000*60*60*24 to get the difference in days</a:t>
            </a:r>
          </a:p>
          <a:p>
            <a:pPr lvl="1"/>
            <a:r>
              <a:rPr lang="en-US" dirty="0"/>
              <a:t>Methods for extracting date and time information are available based on the local time, Universal Time Coordinated (UTC) time, and Greenwich Mean Time (GMT)</a:t>
            </a:r>
          </a:p>
        </p:txBody>
      </p:sp>
    </p:spTree>
    <p:extLst>
      <p:ext uri="{BB962C8B-B14F-4D97-AF65-F5344CB8AC3E}">
        <p14:creationId xmlns:p14="http://schemas.microsoft.com/office/powerpoint/2010/main" val="231973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1C4F7-CD99-6344-AECD-BB70E2299197}"/>
              </a:ext>
            </a:extLst>
          </p:cNvPr>
          <p:cNvSpPr>
            <a:spLocks noGrp="1"/>
          </p:cNvSpPr>
          <p:nvPr>
            <p:ph type="title"/>
          </p:nvPr>
        </p:nvSpPr>
        <p:spPr/>
        <p:txBody>
          <a:bodyPr/>
          <a:lstStyle/>
          <a:p>
            <a:r>
              <a:rPr lang="en-US" dirty="0"/>
              <a:t>Retrieving Content from a Text File (2 of 4)</a:t>
            </a:r>
          </a:p>
        </p:txBody>
      </p:sp>
      <p:sp>
        <p:nvSpPr>
          <p:cNvPr id="3" name="Text Placeholder 2">
            <a:extLst>
              <a:ext uri="{FF2B5EF4-FFF2-40B4-BE49-F238E27FC236}">
                <a16:creationId xmlns:a16="http://schemas.microsoft.com/office/drawing/2014/main" id="{9C95D742-AFA5-3545-9310-3D1F611A83F7}"/>
              </a:ext>
            </a:extLst>
          </p:cNvPr>
          <p:cNvSpPr>
            <a:spLocks noGrp="1"/>
          </p:cNvSpPr>
          <p:nvPr>
            <p:ph type="body" sz="quarter" idx="17"/>
          </p:nvPr>
        </p:nvSpPr>
        <p:spPr/>
        <p:txBody>
          <a:bodyPr/>
          <a:lstStyle/>
          <a:p>
            <a:r>
              <a:rPr lang="en-US" dirty="0"/>
              <a:t>The </a:t>
            </a:r>
            <a:r>
              <a:rPr lang="en-US" dirty="0">
                <a:latin typeface="Courier New" panose="02070309020205020404" pitchFamily="49" charset="0"/>
                <a:cs typeface="Courier New" panose="02070309020205020404" pitchFamily="49" charset="0"/>
              </a:rPr>
              <a:t>file</a:t>
            </a:r>
            <a:r>
              <a:rPr lang="en-US" dirty="0"/>
              <a:t> object</a:t>
            </a:r>
          </a:p>
          <a:p>
            <a:pPr lvl="1"/>
            <a:r>
              <a:rPr lang="en-US" dirty="0"/>
              <a:t>Files that users select with a file input control are accessed using the </a:t>
            </a:r>
            <a:r>
              <a:rPr lang="en-US" b="1" dirty="0">
                <a:solidFill>
                  <a:srgbClr val="004A78"/>
                </a:solidFill>
              </a:rPr>
              <a:t>File API</a:t>
            </a:r>
          </a:p>
          <a:p>
            <a:pPr lvl="1"/>
            <a:r>
              <a:rPr lang="en-US" dirty="0"/>
              <a:t>Input boxes of the file data type support the </a:t>
            </a:r>
            <a:r>
              <a:rPr lang="en-US" b="1" dirty="0">
                <a:solidFill>
                  <a:srgbClr val="004A78"/>
                </a:solidFill>
                <a:latin typeface="Courier New" panose="02070309020205020404" pitchFamily="49" charset="0"/>
                <a:cs typeface="Courier New" panose="02070309020205020404" pitchFamily="49" charset="0"/>
              </a:rPr>
              <a:t>files</a:t>
            </a:r>
            <a:r>
              <a:rPr lang="en-US" b="1" dirty="0">
                <a:solidFill>
                  <a:srgbClr val="004A78"/>
                </a:solidFill>
              </a:rPr>
              <a:t> collection</a:t>
            </a:r>
            <a:r>
              <a:rPr lang="en-US" dirty="0">
                <a:solidFill>
                  <a:srgbClr val="004A78"/>
                </a:solidFill>
              </a:rPr>
              <a:t> </a:t>
            </a:r>
            <a:r>
              <a:rPr lang="en-US" dirty="0"/>
              <a:t>of </a:t>
            </a:r>
            <a:r>
              <a:rPr lang="en-US" b="1" dirty="0">
                <a:solidFill>
                  <a:srgbClr val="004A78"/>
                </a:solidFill>
                <a:latin typeface="Courier New" panose="02070309020205020404" pitchFamily="49" charset="0"/>
                <a:cs typeface="Courier New" panose="02070309020205020404" pitchFamily="49" charset="0"/>
              </a:rPr>
              <a:t>file</a:t>
            </a:r>
            <a:r>
              <a:rPr lang="en-US" b="1" dirty="0">
                <a:solidFill>
                  <a:srgbClr val="004A78"/>
                </a:solidFill>
              </a:rPr>
              <a:t> objects</a:t>
            </a:r>
            <a:r>
              <a:rPr lang="en-US" dirty="0"/>
              <a:t>: </a:t>
            </a:r>
            <a:r>
              <a:rPr lang="en-US" i="1" dirty="0" err="1">
                <a:latin typeface="Courier New" panose="02070309020205020404" pitchFamily="49" charset="0"/>
                <a:cs typeface="Courier New" panose="02070309020205020404" pitchFamily="49" charset="0"/>
              </a:rPr>
              <a:t>element</a:t>
            </a:r>
            <a:r>
              <a:rPr lang="en-US" dirty="0" err="1">
                <a:latin typeface="Courier New" panose="02070309020205020404" pitchFamily="49" charset="0"/>
                <a:cs typeface="Courier New" panose="02070309020205020404" pitchFamily="49" charset="0"/>
              </a:rPr>
              <a:t>.files</a:t>
            </a:r>
            <a:r>
              <a:rPr lang="en-US" dirty="0">
                <a:latin typeface="Courier New" panose="02070309020205020404" pitchFamily="49" charset="0"/>
                <a:cs typeface="Courier New" panose="02070309020205020404" pitchFamily="49" charset="0"/>
              </a:rPr>
              <a:t>()</a:t>
            </a:r>
          </a:p>
          <a:p>
            <a:r>
              <a:rPr lang="en-US" dirty="0"/>
              <a:t>The </a:t>
            </a:r>
            <a:r>
              <a:rPr lang="en-US" b="1" dirty="0">
                <a:solidFill>
                  <a:srgbClr val="004A78"/>
                </a:solidFill>
              </a:rPr>
              <a:t>File Reader API</a:t>
            </a:r>
          </a:p>
          <a:p>
            <a:pPr lvl="1"/>
            <a:r>
              <a:rPr lang="en-US" dirty="0"/>
              <a:t>Provided to read the contents of an external file</a:t>
            </a:r>
          </a:p>
          <a:p>
            <a:pPr lvl="1"/>
            <a:r>
              <a:rPr lang="en-US" dirty="0"/>
              <a:t>Syntax for the </a:t>
            </a:r>
            <a:r>
              <a:rPr lang="en-US" dirty="0" err="1">
                <a:latin typeface="Courier New" panose="02070309020205020404" pitchFamily="49" charset="0"/>
                <a:cs typeface="Courier New" panose="02070309020205020404" pitchFamily="49" charset="0"/>
              </a:rPr>
              <a:t>FileReader</a:t>
            </a:r>
            <a:r>
              <a:rPr lang="en-US" dirty="0">
                <a:latin typeface="Courier New" panose="02070309020205020404" pitchFamily="49" charset="0"/>
                <a:cs typeface="Courier New" panose="02070309020205020404" pitchFamily="49" charset="0"/>
              </a:rPr>
              <a:t>()</a:t>
            </a:r>
            <a:r>
              <a:rPr lang="en-US" dirty="0"/>
              <a:t> object constructor:</a:t>
            </a:r>
            <a:br>
              <a:rPr lang="en-US" dirty="0"/>
            </a:br>
            <a:r>
              <a:rPr lang="en-US" dirty="0">
                <a:latin typeface="Courier New" panose="02070309020205020404" pitchFamily="49" charset="0"/>
                <a:cs typeface="Courier New" panose="02070309020205020404" pitchFamily="49" charset="0"/>
              </a:rPr>
              <a:t>let </a:t>
            </a:r>
            <a:r>
              <a:rPr lang="en-US" i="1" dirty="0">
                <a:latin typeface="Courier New" panose="02070309020205020404" pitchFamily="49" charset="0"/>
                <a:cs typeface="Courier New" panose="02070309020205020404" pitchFamily="49" charset="0"/>
              </a:rPr>
              <a:t>reader</a:t>
            </a:r>
            <a:r>
              <a:rPr lang="en-US" dirty="0">
                <a:latin typeface="Courier New" panose="02070309020205020404" pitchFamily="49" charset="0"/>
                <a:cs typeface="Courier New" panose="02070309020205020404" pitchFamily="49" charset="0"/>
              </a:rPr>
              <a:t> = new </a:t>
            </a:r>
            <a:r>
              <a:rPr lang="en-US" dirty="0" err="1">
                <a:latin typeface="Courier New" panose="02070309020205020404" pitchFamily="49" charset="0"/>
                <a:cs typeface="Courier New" panose="02070309020205020404" pitchFamily="49" charset="0"/>
              </a:rPr>
              <a:t>FileReader</a:t>
            </a:r>
            <a:r>
              <a:rPr lang="en-US" dirty="0">
                <a:latin typeface="Courier New" panose="02070309020205020404" pitchFamily="49" charset="0"/>
                <a:cs typeface="Courier New" panose="02070309020205020404" pitchFamily="49" charset="0"/>
              </a:rPr>
              <a:t>()</a:t>
            </a:r>
          </a:p>
          <a:p>
            <a:pPr lvl="1"/>
            <a:r>
              <a:rPr lang="en-US" dirty="0" err="1">
                <a:latin typeface="Courier New" panose="02070309020205020404" pitchFamily="49" charset="0"/>
                <a:cs typeface="Courier New" panose="02070309020205020404" pitchFamily="49" charset="0"/>
              </a:rPr>
              <a:t>FileReader</a:t>
            </a:r>
            <a:r>
              <a:rPr lang="en-US" dirty="0"/>
              <a:t> object works asynchronously while rest of the script continues to run</a:t>
            </a:r>
          </a:p>
          <a:p>
            <a:pPr lvl="1"/>
            <a:r>
              <a:rPr lang="en-US" dirty="0"/>
              <a:t>Triggers the following events: </a:t>
            </a:r>
            <a:r>
              <a:rPr lang="en-US" dirty="0" err="1">
                <a:latin typeface="Courier New" panose="02070309020205020404" pitchFamily="49" charset="0"/>
                <a:cs typeface="Courier New" panose="02070309020205020404" pitchFamily="49" charset="0"/>
              </a:rPr>
              <a:t>loadstart</a:t>
            </a:r>
            <a:r>
              <a:rPr lang="en-US" dirty="0"/>
              <a:t>, </a:t>
            </a:r>
            <a:r>
              <a:rPr lang="en-US" dirty="0">
                <a:latin typeface="Courier New" panose="02070309020205020404" pitchFamily="49" charset="0"/>
                <a:cs typeface="Courier New" panose="02070309020205020404" pitchFamily="49" charset="0"/>
              </a:rPr>
              <a:t>progress</a:t>
            </a:r>
            <a:r>
              <a:rPr lang="en-US" dirty="0"/>
              <a:t>, </a:t>
            </a:r>
            <a:r>
              <a:rPr lang="en-US" dirty="0">
                <a:latin typeface="Courier New" panose="02070309020205020404" pitchFamily="49" charset="0"/>
                <a:cs typeface="Courier New" panose="02070309020205020404" pitchFamily="49" charset="0"/>
              </a:rPr>
              <a:t>load</a:t>
            </a:r>
            <a:r>
              <a:rPr lang="en-US" dirty="0"/>
              <a:t> (reading completed with no errors), </a:t>
            </a:r>
            <a:r>
              <a:rPr lang="en-US" dirty="0">
                <a:latin typeface="Courier New" panose="02070309020205020404" pitchFamily="49" charset="0"/>
                <a:cs typeface="Courier New" panose="02070309020205020404" pitchFamily="49" charset="0"/>
              </a:rPr>
              <a:t>abort</a:t>
            </a:r>
            <a:r>
              <a:rPr lang="en-US" dirty="0"/>
              <a:t>, </a:t>
            </a:r>
            <a:r>
              <a:rPr lang="en-US" dirty="0">
                <a:latin typeface="Courier New" panose="02070309020205020404" pitchFamily="49" charset="0"/>
                <a:cs typeface="Courier New" panose="02070309020205020404" pitchFamily="49" charset="0"/>
              </a:rPr>
              <a:t>error</a:t>
            </a:r>
            <a:r>
              <a:rPr lang="en-US" dirty="0"/>
              <a:t>, </a:t>
            </a:r>
            <a:r>
              <a:rPr lang="en-US" dirty="0" err="1">
                <a:latin typeface="Courier New" panose="02070309020205020404" pitchFamily="49" charset="0"/>
                <a:cs typeface="Courier New" panose="02070309020205020404" pitchFamily="49" charset="0"/>
              </a:rPr>
              <a:t>loadend</a:t>
            </a:r>
            <a:r>
              <a:rPr lang="en-US" dirty="0"/>
              <a:t> (reading completed, with or without an error)</a:t>
            </a:r>
          </a:p>
          <a:p>
            <a:pPr lvl="1"/>
            <a:r>
              <a:rPr lang="en-US" dirty="0"/>
              <a:t>Use the </a:t>
            </a:r>
            <a:r>
              <a:rPr lang="en-US" dirty="0" err="1">
                <a:latin typeface="Courier New" panose="02070309020205020404" pitchFamily="49" charset="0"/>
                <a:cs typeface="Courier New" panose="02070309020205020404" pitchFamily="49" charset="0"/>
              </a:rPr>
              <a:t>textContent</a:t>
            </a:r>
            <a:r>
              <a:rPr lang="en-US" dirty="0"/>
              <a:t> property to strip the HTML tags from a text string</a:t>
            </a:r>
          </a:p>
          <a:p>
            <a:pPr lvl="1"/>
            <a:r>
              <a:rPr lang="en-US" dirty="0"/>
              <a:t>A file is an example of a </a:t>
            </a:r>
            <a:r>
              <a:rPr lang="en-US" b="1" dirty="0">
                <a:solidFill>
                  <a:srgbClr val="004A78"/>
                </a:solidFill>
              </a:rPr>
              <a:t>Blob</a:t>
            </a:r>
            <a:r>
              <a:rPr lang="en-US" dirty="0"/>
              <a:t> (</a:t>
            </a:r>
            <a:r>
              <a:rPr lang="en-US" b="1" dirty="0">
                <a:solidFill>
                  <a:srgbClr val="004A78"/>
                </a:solidFill>
              </a:rPr>
              <a:t>Binary Large Object</a:t>
            </a:r>
            <a:r>
              <a:rPr lang="en-US" dirty="0"/>
              <a:t>): data stored as a chunk of bytes</a:t>
            </a:r>
          </a:p>
        </p:txBody>
      </p:sp>
    </p:spTree>
    <p:extLst>
      <p:ext uri="{BB962C8B-B14F-4D97-AF65-F5344CB8AC3E}">
        <p14:creationId xmlns:p14="http://schemas.microsoft.com/office/powerpoint/2010/main" val="34724215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EA0F8-FFC7-4E4B-BF5A-06E5D45455B0}"/>
              </a:ext>
            </a:extLst>
          </p:cNvPr>
          <p:cNvSpPr>
            <a:spLocks noGrp="1"/>
          </p:cNvSpPr>
          <p:nvPr>
            <p:ph type="title"/>
          </p:nvPr>
        </p:nvSpPr>
        <p:spPr/>
        <p:txBody>
          <a:bodyPr/>
          <a:lstStyle/>
          <a:p>
            <a:r>
              <a:rPr lang="en-US" dirty="0"/>
              <a:t>Exploring the </a:t>
            </a:r>
            <a:r>
              <a:rPr lang="en-US" dirty="0">
                <a:latin typeface="Courier New" panose="02070309020205020404" pitchFamily="49" charset="0"/>
                <a:cs typeface="Courier New" panose="02070309020205020404" pitchFamily="49" charset="0"/>
              </a:rPr>
              <a:t>Date</a:t>
            </a:r>
            <a:r>
              <a:rPr lang="en-US" dirty="0"/>
              <a:t> Object (2 of 2)</a:t>
            </a:r>
          </a:p>
        </p:txBody>
      </p:sp>
      <p:sp>
        <p:nvSpPr>
          <p:cNvPr id="3" name="Text Placeholder 2">
            <a:extLst>
              <a:ext uri="{FF2B5EF4-FFF2-40B4-BE49-F238E27FC236}">
                <a16:creationId xmlns:a16="http://schemas.microsoft.com/office/drawing/2014/main" id="{B0F2CC24-B1EF-8C40-B729-2E238FBEF96B}"/>
              </a:ext>
            </a:extLst>
          </p:cNvPr>
          <p:cNvSpPr>
            <a:spLocks noGrp="1"/>
          </p:cNvSpPr>
          <p:nvPr>
            <p:ph type="body" sz="quarter" idx="17"/>
          </p:nvPr>
        </p:nvSpPr>
        <p:spPr/>
        <p:txBody>
          <a:bodyPr/>
          <a:lstStyle/>
          <a:p>
            <a:r>
              <a:rPr lang="en-US" dirty="0"/>
              <a:t>Setting date and time values</a:t>
            </a:r>
          </a:p>
          <a:p>
            <a:pPr lvl="1"/>
            <a:r>
              <a:rPr lang="en-US" dirty="0"/>
              <a:t>Use </a:t>
            </a:r>
            <a:r>
              <a:rPr lang="en-US" dirty="0">
                <a:latin typeface="Courier New" panose="02070309020205020404" pitchFamily="49" charset="0"/>
                <a:cs typeface="Courier New" panose="02070309020205020404" pitchFamily="49" charset="0"/>
              </a:rPr>
              <a:t>Date</a:t>
            </a:r>
            <a:r>
              <a:rPr lang="en-US" dirty="0"/>
              <a:t> object methods to change the date or time stored within a </a:t>
            </a:r>
            <a:r>
              <a:rPr lang="en-US" dirty="0">
                <a:latin typeface="Courier New" panose="02070309020205020404" pitchFamily="49" charset="0"/>
                <a:cs typeface="Courier New" panose="02070309020205020404" pitchFamily="49" charset="0"/>
              </a:rPr>
              <a:t>Date</a:t>
            </a:r>
            <a:r>
              <a:rPr lang="en-US" dirty="0"/>
              <a:t> object</a:t>
            </a:r>
          </a:p>
          <a:p>
            <a:pPr lvl="1"/>
            <a:r>
              <a:rPr lang="en-US" dirty="0"/>
              <a:t>Sample code to store a date that is one year after the current date:</a:t>
            </a:r>
            <a:br>
              <a:rPr lang="en-US" dirty="0"/>
            </a:br>
            <a:r>
              <a:rPr lang="en-US" dirty="0">
                <a:latin typeface="Courier New" panose="02070309020205020404" pitchFamily="49" charset="0"/>
                <a:cs typeface="Courier New" panose="02070309020205020404" pitchFamily="49" charset="0"/>
              </a:rPr>
              <a:t>let date = new Date();</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year = </a:t>
            </a:r>
            <a:r>
              <a:rPr lang="en-US" dirty="0" err="1">
                <a:latin typeface="Courier New" panose="02070309020205020404" pitchFamily="49" charset="0"/>
                <a:cs typeface="Courier New" panose="02070309020205020404" pitchFamily="49" charset="0"/>
              </a:rPr>
              <a:t>date.getFullYear</a:t>
            </a:r>
            <a:r>
              <a:rPr lang="en-US" dirty="0">
                <a:latin typeface="Courier New" panose="02070309020205020404" pitchFamily="49" charset="0"/>
                <a:cs typeface="Courier New" panose="02070309020205020404" pitchFamily="49" charset="0"/>
              </a:rPr>
              <a:t>(); // stores the year</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date.setFullYear</a:t>
            </a:r>
            <a:r>
              <a:rPr lang="en-US" dirty="0">
                <a:latin typeface="Courier New" panose="02070309020205020404" pitchFamily="49" charset="0"/>
                <a:cs typeface="Courier New" panose="02070309020205020404" pitchFamily="49" charset="0"/>
              </a:rPr>
              <a:t>(year + 1); // increases year by 1</a:t>
            </a:r>
            <a:br>
              <a:rPr lang="en-US" dirty="0"/>
            </a:br>
            <a:endParaRPr lang="en-US" dirty="0"/>
          </a:p>
          <a:p>
            <a:pPr lvl="1"/>
            <a:r>
              <a:rPr lang="en-US" dirty="0"/>
              <a:t>Sample expression to set a time value equal to 5 hours, 30 minutes, 15 seconds, and 4 milliseconds: </a:t>
            </a:r>
            <a:r>
              <a:rPr lang="en-US" dirty="0" err="1">
                <a:latin typeface="Courier New" panose="02070309020205020404" pitchFamily="49" charset="0"/>
                <a:cs typeface="Courier New" panose="02070309020205020404" pitchFamily="49" charset="0"/>
              </a:rPr>
              <a:t>setHours</a:t>
            </a:r>
            <a:r>
              <a:rPr lang="en-US" dirty="0">
                <a:latin typeface="Courier New" panose="02070309020205020404" pitchFamily="49" charset="0"/>
                <a:cs typeface="Courier New" panose="02070309020205020404" pitchFamily="49" charset="0"/>
              </a:rPr>
              <a:t>(5, 30, 15, 4)</a:t>
            </a:r>
            <a:br>
              <a:rPr lang="en-US" dirty="0"/>
            </a:br>
            <a:endParaRPr lang="en-US" dirty="0"/>
          </a:p>
          <a:p>
            <a:pPr lvl="1"/>
            <a:r>
              <a:rPr lang="en-US" dirty="0"/>
              <a:t>Writing dates and times for a global marketplace</a:t>
            </a:r>
          </a:p>
          <a:p>
            <a:pPr lvl="2"/>
            <a:r>
              <a:rPr lang="en-US" dirty="0"/>
              <a:t>Format dates and times in the user's local format using the </a:t>
            </a:r>
            <a:r>
              <a:rPr lang="en-US" dirty="0" err="1">
                <a:latin typeface="Courier New" panose="02070309020205020404" pitchFamily="49" charset="0"/>
                <a:cs typeface="Courier New" panose="02070309020205020404" pitchFamily="49" charset="0"/>
              </a:rPr>
              <a:t>date.toLocaleString</a:t>
            </a:r>
            <a:r>
              <a:rPr lang="en-US" dirty="0">
                <a:latin typeface="Courier New" panose="02070309020205020404" pitchFamily="49" charset="0"/>
                <a:cs typeface="Courier New" panose="02070309020205020404" pitchFamily="49" charset="0"/>
              </a:rPr>
              <a:t>()</a:t>
            </a:r>
            <a:r>
              <a:rPr lang="en-US" dirty="0"/>
              <a:t> method</a:t>
            </a:r>
          </a:p>
        </p:txBody>
      </p:sp>
    </p:spTree>
    <p:extLst>
      <p:ext uri="{BB962C8B-B14F-4D97-AF65-F5344CB8AC3E}">
        <p14:creationId xmlns:p14="http://schemas.microsoft.com/office/powerpoint/2010/main" val="221334469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EB94C-809A-E740-9468-C947070AEE53}"/>
              </a:ext>
            </a:extLst>
          </p:cNvPr>
          <p:cNvSpPr>
            <a:spLocks noGrp="1"/>
          </p:cNvSpPr>
          <p:nvPr>
            <p:ph type="title"/>
          </p:nvPr>
        </p:nvSpPr>
        <p:spPr/>
        <p:txBody>
          <a:bodyPr/>
          <a:lstStyle/>
          <a:p>
            <a:r>
              <a:rPr lang="en-US" dirty="0"/>
              <a:t>Exploring Template Literals (1 of 3)</a:t>
            </a:r>
          </a:p>
        </p:txBody>
      </p:sp>
      <p:sp>
        <p:nvSpPr>
          <p:cNvPr id="3" name="Text Placeholder 2">
            <a:extLst>
              <a:ext uri="{FF2B5EF4-FFF2-40B4-BE49-F238E27FC236}">
                <a16:creationId xmlns:a16="http://schemas.microsoft.com/office/drawing/2014/main" id="{0453E2B5-6C50-4440-A96B-D920AAC7EB83}"/>
              </a:ext>
            </a:extLst>
          </p:cNvPr>
          <p:cNvSpPr>
            <a:spLocks noGrp="1"/>
          </p:cNvSpPr>
          <p:nvPr>
            <p:ph type="body" sz="quarter" idx="17"/>
          </p:nvPr>
        </p:nvSpPr>
        <p:spPr/>
        <p:txBody>
          <a:bodyPr>
            <a:normAutofit/>
          </a:bodyPr>
          <a:lstStyle/>
          <a:p>
            <a:r>
              <a:rPr lang="en-US" dirty="0"/>
              <a:t>A template literal encloses the text string within backtick characters (`)</a:t>
            </a:r>
          </a:p>
          <a:p>
            <a:r>
              <a:rPr lang="en-US" dirty="0"/>
              <a:t>Advantages of template literals over standard text strings:</a:t>
            </a:r>
          </a:p>
          <a:p>
            <a:pPr lvl="1"/>
            <a:r>
              <a:rPr lang="en-US" dirty="0"/>
              <a:t>Can be extended across multiple lines without using the + operator</a:t>
            </a:r>
          </a:p>
          <a:p>
            <a:pPr lvl="1"/>
            <a:r>
              <a:rPr lang="en-US" dirty="0"/>
              <a:t>Characters such as single and double quotes can be placed directly within the string</a:t>
            </a:r>
          </a:p>
          <a:p>
            <a:pPr lvl="1"/>
            <a:r>
              <a:rPr lang="en-US" dirty="0"/>
              <a:t>Whitespace characters including line breaks are preserved as part of the text string</a:t>
            </a:r>
          </a:p>
          <a:p>
            <a:pPr lvl="1"/>
            <a:r>
              <a:rPr lang="en-US" dirty="0"/>
              <a:t>Variables and expressions can be inserted directly within the text string</a:t>
            </a:r>
          </a:p>
          <a:p>
            <a:r>
              <a:rPr lang="en-US" dirty="0"/>
              <a:t>Adding placeholders to template literals</a:t>
            </a:r>
          </a:p>
          <a:p>
            <a:pPr lvl="1"/>
            <a:r>
              <a:rPr lang="en-US" dirty="0"/>
              <a:t>Syntax for the placeholder: </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placeholder</a:t>
            </a:r>
            <a:r>
              <a:rPr lang="en-US" dirty="0">
                <a:latin typeface="Courier New" panose="02070309020205020404" pitchFamily="49" charset="0"/>
                <a:cs typeface="Courier New" panose="02070309020205020404" pitchFamily="49" charset="0"/>
              </a:rPr>
              <a:t>}</a:t>
            </a:r>
          </a:p>
          <a:p>
            <a:pPr lvl="1"/>
            <a:r>
              <a:rPr lang="en-US" dirty="0"/>
              <a:t>Sample use of placeholders:</a:t>
            </a:r>
            <a:br>
              <a:rPr lang="en-US" dirty="0"/>
            </a:br>
            <a:r>
              <a:rPr lang="en-US" dirty="0">
                <a:latin typeface="Courier New" panose="02070309020205020404" pitchFamily="49" charset="0"/>
                <a:cs typeface="Courier New" panose="02070309020205020404" pitchFamily="49" charset="0"/>
              </a:rPr>
              <a:t>let group1 = "none";</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group2 = "all";</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`With malice towards ${group1} and charity for ${group2}`</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"With malice towards none and charity for all"</a:t>
            </a:r>
          </a:p>
        </p:txBody>
      </p:sp>
    </p:spTree>
    <p:extLst>
      <p:ext uri="{BB962C8B-B14F-4D97-AF65-F5344CB8AC3E}">
        <p14:creationId xmlns:p14="http://schemas.microsoft.com/office/powerpoint/2010/main" val="1689492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7A729-D5F6-2C4E-BCB5-8B2C714ADC1B}"/>
              </a:ext>
            </a:extLst>
          </p:cNvPr>
          <p:cNvSpPr>
            <a:spLocks noGrp="1"/>
          </p:cNvSpPr>
          <p:nvPr>
            <p:ph type="title"/>
          </p:nvPr>
        </p:nvSpPr>
        <p:spPr/>
        <p:txBody>
          <a:bodyPr/>
          <a:lstStyle/>
          <a:p>
            <a:r>
              <a:rPr lang="en-US" dirty="0"/>
              <a:t>Exploring Template Literals (2 of 3)</a:t>
            </a:r>
          </a:p>
        </p:txBody>
      </p:sp>
      <p:sp>
        <p:nvSpPr>
          <p:cNvPr id="3" name="Text Placeholder 2">
            <a:extLst>
              <a:ext uri="{FF2B5EF4-FFF2-40B4-BE49-F238E27FC236}">
                <a16:creationId xmlns:a16="http://schemas.microsoft.com/office/drawing/2014/main" id="{15ADF5A4-5E08-F84C-8A23-111956863E4B}"/>
              </a:ext>
            </a:extLst>
          </p:cNvPr>
          <p:cNvSpPr>
            <a:spLocks noGrp="1"/>
          </p:cNvSpPr>
          <p:nvPr>
            <p:ph type="body" sz="quarter" idx="17"/>
          </p:nvPr>
        </p:nvSpPr>
        <p:spPr/>
        <p:txBody>
          <a:bodyPr/>
          <a:lstStyle/>
          <a:p>
            <a:r>
              <a:rPr lang="en-US" dirty="0"/>
              <a:t>Tagging a template literal</a:t>
            </a:r>
          </a:p>
          <a:p>
            <a:pPr lvl="1"/>
            <a:r>
              <a:rPr lang="en-US" dirty="0"/>
              <a:t>Template literals break up the text string into an implicit array of literal substrings between the placeholders</a:t>
            </a:r>
          </a:p>
          <a:p>
            <a:pPr lvl="1"/>
            <a:r>
              <a:rPr lang="en-US" dirty="0"/>
              <a:t>The placeholders themselves form a set of arguments called substitutions</a:t>
            </a:r>
            <a:br>
              <a:rPr lang="en-US" dirty="0"/>
            </a:br>
            <a:endParaRPr lang="en-US" dirty="0"/>
          </a:p>
          <a:p>
            <a:pPr lvl="1"/>
            <a:r>
              <a:rPr lang="en-US" dirty="0"/>
              <a:t>General syntax for a function that tags a template literal:</a:t>
            </a:r>
            <a:br>
              <a:rPr lang="en-US" dirty="0"/>
            </a:br>
            <a:r>
              <a:rPr lang="en-US" dirty="0">
                <a:latin typeface="Courier New" panose="02070309020205020404" pitchFamily="49" charset="0"/>
                <a:cs typeface="Courier New" panose="02070309020205020404" pitchFamily="49" charset="0"/>
              </a:rPr>
              <a:t>function {</a:t>
            </a:r>
            <a:r>
              <a:rPr lang="en-US" i="1" dirty="0">
                <a:latin typeface="Courier New" panose="02070309020205020404" pitchFamily="49" charset="0"/>
                <a:cs typeface="Courier New" panose="02070309020205020404" pitchFamily="49" charset="0"/>
              </a:rPr>
              <a:t>literals</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substitutions</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commands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t>
            </a:r>
            <a:r>
              <a:rPr lang="en-US" i="1" dirty="0">
                <a:latin typeface="Courier New" panose="02070309020205020404" pitchFamily="49" charset="0"/>
                <a:cs typeface="Courier New" panose="02070309020205020404" pitchFamily="49" charset="0"/>
              </a:rPr>
              <a:t>value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br>
            <a:endParaRPr lang="en-US" dirty="0"/>
          </a:p>
          <a:p>
            <a:pPr lvl="1"/>
            <a:r>
              <a:rPr lang="en-US" dirty="0"/>
              <a:t>To tag the template literal with the function, place the function name directly before the template literal</a:t>
            </a:r>
          </a:p>
        </p:txBody>
      </p:sp>
    </p:spTree>
    <p:extLst>
      <p:ext uri="{BB962C8B-B14F-4D97-AF65-F5344CB8AC3E}">
        <p14:creationId xmlns:p14="http://schemas.microsoft.com/office/powerpoint/2010/main" val="21856318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E93F3-55EF-D743-BE7B-700EFAB941AD}"/>
              </a:ext>
            </a:extLst>
          </p:cNvPr>
          <p:cNvSpPr>
            <a:spLocks noGrp="1"/>
          </p:cNvSpPr>
          <p:nvPr>
            <p:ph type="title"/>
          </p:nvPr>
        </p:nvSpPr>
        <p:spPr/>
        <p:txBody>
          <a:bodyPr/>
          <a:lstStyle/>
          <a:p>
            <a:r>
              <a:rPr lang="en-US" dirty="0"/>
              <a:t>Exploring Template Literals (3 of 3)</a:t>
            </a:r>
          </a:p>
        </p:txBody>
      </p:sp>
      <p:sp>
        <p:nvSpPr>
          <p:cNvPr id="3" name="Text Placeholder 2">
            <a:extLst>
              <a:ext uri="{FF2B5EF4-FFF2-40B4-BE49-F238E27FC236}">
                <a16:creationId xmlns:a16="http://schemas.microsoft.com/office/drawing/2014/main" id="{35862813-9A64-3E42-ABA1-234C7113F9FC}"/>
              </a:ext>
            </a:extLst>
          </p:cNvPr>
          <p:cNvSpPr>
            <a:spLocks noGrp="1"/>
          </p:cNvSpPr>
          <p:nvPr>
            <p:ph type="body" sz="quarter" idx="17"/>
          </p:nvPr>
        </p:nvSpPr>
        <p:spPr/>
        <p:txBody>
          <a:bodyPr/>
          <a:lstStyle/>
          <a:p>
            <a:r>
              <a:rPr lang="en-US" dirty="0"/>
              <a:t>Tagging a template literal (continued)</a:t>
            </a:r>
          </a:p>
          <a:p>
            <a:pPr lvl="1"/>
            <a:r>
              <a:rPr lang="en-US" dirty="0"/>
              <a:t>Sample function that returns a text string in which each substitution is displayed in uppercase letters, plus the application of this function to a template literal:</a:t>
            </a:r>
            <a:br>
              <a:rPr lang="en-US" dirty="0"/>
            </a:br>
            <a:br>
              <a:rPr lang="en-US" dirty="0"/>
            </a:br>
            <a:r>
              <a:rPr lang="en-US" dirty="0">
                <a:latin typeface="Courier New" panose="02070309020205020404" pitchFamily="49" charset="0"/>
                <a:cs typeface="Courier New" panose="02070309020205020404" pitchFamily="49" charset="0"/>
              </a:rPr>
              <a:t>function highlight(literals, ...substitutions)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let result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for (let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0;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&lt; </a:t>
            </a:r>
            <a:r>
              <a:rPr lang="en-US" dirty="0" err="1">
                <a:latin typeface="Courier New" panose="02070309020205020404" pitchFamily="49" charset="0"/>
                <a:cs typeface="Courier New" panose="02070309020205020404" pitchFamily="49" charset="0"/>
              </a:rPr>
              <a:t>substitutions.length</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result += literals[</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result += substitutions[</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toUpperCase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result;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highlight`With</a:t>
            </a:r>
            <a:r>
              <a:rPr lang="en-US" dirty="0">
                <a:latin typeface="Courier New" panose="02070309020205020404" pitchFamily="49" charset="0"/>
                <a:cs typeface="Courier New" panose="02070309020205020404" pitchFamily="49" charset="0"/>
              </a:rPr>
              <a:t> malice towards ${group1} and charity for ${group2}`;</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"With malice towards NONE and charity for ALL"</a:t>
            </a:r>
          </a:p>
        </p:txBody>
      </p:sp>
    </p:spTree>
    <p:extLst>
      <p:ext uri="{BB962C8B-B14F-4D97-AF65-F5344CB8AC3E}">
        <p14:creationId xmlns:p14="http://schemas.microsoft.com/office/powerpoint/2010/main" val="3689931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09A57-33CD-8340-93D4-EA7BDF2ACBA8}"/>
              </a:ext>
            </a:extLst>
          </p:cNvPr>
          <p:cNvSpPr>
            <a:spLocks noGrp="1"/>
          </p:cNvSpPr>
          <p:nvPr>
            <p:ph type="title"/>
          </p:nvPr>
        </p:nvSpPr>
        <p:spPr/>
        <p:txBody>
          <a:bodyPr/>
          <a:lstStyle/>
          <a:p>
            <a:r>
              <a:rPr lang="en-US" dirty="0"/>
              <a:t>Activity 7.3: Discussion Questions</a:t>
            </a:r>
          </a:p>
        </p:txBody>
      </p:sp>
      <p:sp>
        <p:nvSpPr>
          <p:cNvPr id="3" name="Text Placeholder 2">
            <a:extLst>
              <a:ext uri="{FF2B5EF4-FFF2-40B4-BE49-F238E27FC236}">
                <a16:creationId xmlns:a16="http://schemas.microsoft.com/office/drawing/2014/main" id="{FD7BA563-D378-7941-B537-AA1CD39445BA}"/>
              </a:ext>
            </a:extLst>
          </p:cNvPr>
          <p:cNvSpPr>
            <a:spLocks noGrp="1"/>
          </p:cNvSpPr>
          <p:nvPr>
            <p:ph type="body" sz="quarter" idx="17"/>
          </p:nvPr>
        </p:nvSpPr>
        <p:spPr/>
        <p:txBody>
          <a:bodyPr/>
          <a:lstStyle/>
          <a:p>
            <a:r>
              <a:rPr lang="en-US" dirty="0"/>
              <a:t>What is a regular expression? What are the benefits or advantages of working with regular expressions?</a:t>
            </a:r>
            <a:br>
              <a:rPr lang="en-US" dirty="0"/>
            </a:br>
            <a:endParaRPr lang="en-US" dirty="0"/>
          </a:p>
          <a:p>
            <a:r>
              <a:rPr lang="en-US" dirty="0"/>
              <a:t>Explain the different methods that can be used to convert between strings and arrays in JavaScript.</a:t>
            </a:r>
          </a:p>
        </p:txBody>
      </p:sp>
    </p:spTree>
    <p:extLst>
      <p:ext uri="{BB962C8B-B14F-4D97-AF65-F5344CB8AC3E}">
        <p14:creationId xmlns:p14="http://schemas.microsoft.com/office/powerpoint/2010/main" val="394166444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10AC0-963C-0644-AAC6-221100782C7D}"/>
              </a:ext>
            </a:extLst>
          </p:cNvPr>
          <p:cNvSpPr>
            <a:spLocks noGrp="1"/>
          </p:cNvSpPr>
          <p:nvPr>
            <p:ph type="title"/>
          </p:nvPr>
        </p:nvSpPr>
        <p:spPr/>
        <p:txBody>
          <a:bodyPr/>
          <a:lstStyle/>
          <a:p>
            <a:r>
              <a:rPr lang="en-US" dirty="0"/>
              <a:t>Self-Assessment</a:t>
            </a:r>
          </a:p>
        </p:txBody>
      </p:sp>
      <p:sp>
        <p:nvSpPr>
          <p:cNvPr id="3" name="Text Placeholder 2">
            <a:extLst>
              <a:ext uri="{FF2B5EF4-FFF2-40B4-BE49-F238E27FC236}">
                <a16:creationId xmlns:a16="http://schemas.microsoft.com/office/drawing/2014/main" id="{6F990867-9769-104A-B6D5-355B52EA5C00}"/>
              </a:ext>
            </a:extLst>
          </p:cNvPr>
          <p:cNvSpPr>
            <a:spLocks noGrp="1"/>
          </p:cNvSpPr>
          <p:nvPr>
            <p:ph type="body" sz="quarter" idx="17"/>
          </p:nvPr>
        </p:nvSpPr>
        <p:spPr/>
        <p:txBody>
          <a:bodyPr/>
          <a:lstStyle/>
          <a:p>
            <a:r>
              <a:rPr lang="en-US" dirty="0"/>
              <a:t>What experience do you have working with regular expressions? How do you feel about regular expressions—do you enjoy writing or interpreting them?</a:t>
            </a:r>
            <a:br>
              <a:rPr lang="en-US" dirty="0"/>
            </a:br>
            <a:endParaRPr lang="en-US" dirty="0"/>
          </a:p>
          <a:p>
            <a:r>
              <a:rPr lang="en-US" dirty="0"/>
              <a:t>Which string and/or array manipulation techniques you learned in Chapter 7 do you expect to find most useful in your anticipated career? Why?</a:t>
            </a:r>
            <a:br>
              <a:rPr lang="en-US" dirty="0"/>
            </a:br>
            <a:endParaRPr lang="en-US" dirty="0"/>
          </a:p>
          <a:p>
            <a:r>
              <a:rPr lang="en-US" dirty="0"/>
              <a:t>Describe your experience working with template literals. Do you prefer using them over standard strings enclosed in quote marks in your programs? Why or why not?</a:t>
            </a:r>
          </a:p>
        </p:txBody>
      </p:sp>
    </p:spTree>
    <p:extLst>
      <p:ext uri="{BB962C8B-B14F-4D97-AF65-F5344CB8AC3E}">
        <p14:creationId xmlns:p14="http://schemas.microsoft.com/office/powerpoint/2010/main" val="51651913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43572-9E24-464B-918F-0B14B611DCC6}"/>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BA38DCA3-733D-394F-95F4-90C2A94CB3CA}"/>
              </a:ext>
            </a:extLst>
          </p:cNvPr>
          <p:cNvSpPr>
            <a:spLocks noGrp="1"/>
          </p:cNvSpPr>
          <p:nvPr>
            <p:ph type="body" sz="quarter" idx="17"/>
          </p:nvPr>
        </p:nvSpPr>
        <p:spPr/>
        <p:txBody>
          <a:bodyPr>
            <a:normAutofit/>
          </a:bodyPr>
          <a:lstStyle/>
          <a:p>
            <a:r>
              <a:rPr lang="en-US" dirty="0"/>
              <a:t>Now that the lesson has ended, you should have learned to:</a:t>
            </a:r>
          </a:p>
          <a:p>
            <a:pPr lvl="1"/>
            <a:r>
              <a:rPr lang="en-US" dirty="0"/>
              <a:t>Read information from a text file.</a:t>
            </a:r>
          </a:p>
          <a:p>
            <a:pPr lvl="1"/>
            <a:r>
              <a:rPr lang="en-US" dirty="0"/>
              <a:t>Read and write content into a text string.</a:t>
            </a:r>
          </a:p>
          <a:p>
            <a:pPr lvl="1"/>
            <a:r>
              <a:rPr lang="en-US" dirty="0"/>
              <a:t>Interpret the language of regular expressions.</a:t>
            </a:r>
          </a:p>
          <a:p>
            <a:pPr lvl="1"/>
            <a:r>
              <a:rPr lang="en-US" dirty="0"/>
              <a:t>Create a regular expression object and use it in a program.</a:t>
            </a:r>
          </a:p>
          <a:p>
            <a:pPr lvl="1"/>
            <a:r>
              <a:rPr lang="en-US" dirty="0"/>
              <a:t>Sort an array using the </a:t>
            </a:r>
            <a:r>
              <a:rPr lang="en-US" dirty="0">
                <a:latin typeface="Courier New" panose="02070309020205020404" pitchFamily="49" charset="0"/>
                <a:cs typeface="Courier New" panose="02070309020205020404" pitchFamily="49" charset="0"/>
              </a:rPr>
              <a:t>sort()</a:t>
            </a:r>
            <a:r>
              <a:rPr lang="en-US" dirty="0"/>
              <a:t> method with a compare function.</a:t>
            </a:r>
          </a:p>
          <a:p>
            <a:pPr lvl="1"/>
            <a:r>
              <a:rPr lang="en-US" dirty="0"/>
              <a:t>Work with the properties and methods of the </a:t>
            </a:r>
            <a:r>
              <a:rPr lang="en-US" dirty="0">
                <a:latin typeface="Courier New" panose="02070309020205020404" pitchFamily="49" charset="0"/>
                <a:cs typeface="Courier New" panose="02070309020205020404" pitchFamily="49" charset="0"/>
              </a:rPr>
              <a:t>Math</a:t>
            </a:r>
            <a:r>
              <a:rPr lang="en-US" dirty="0"/>
              <a:t> object.</a:t>
            </a:r>
          </a:p>
          <a:p>
            <a:pPr lvl="1"/>
            <a:r>
              <a:rPr lang="en-US" dirty="0"/>
              <a:t>Work with the properties and methods of the </a:t>
            </a:r>
            <a:r>
              <a:rPr lang="en-US" dirty="0">
                <a:latin typeface="Courier New" panose="02070309020205020404" pitchFamily="49" charset="0"/>
                <a:cs typeface="Courier New" panose="02070309020205020404" pitchFamily="49" charset="0"/>
              </a:rPr>
              <a:t>Date</a:t>
            </a:r>
            <a:r>
              <a:rPr lang="en-US" dirty="0"/>
              <a:t> object.</a:t>
            </a:r>
          </a:p>
          <a:p>
            <a:pPr lvl="1"/>
            <a:r>
              <a:rPr lang="en-US" dirty="0"/>
              <a:t>Explore text strings using template literals.</a:t>
            </a:r>
          </a:p>
        </p:txBody>
      </p:sp>
    </p:spTree>
    <p:extLst>
      <p:ext uri="{BB962C8B-B14F-4D97-AF65-F5344CB8AC3E}">
        <p14:creationId xmlns:p14="http://schemas.microsoft.com/office/powerpoint/2010/main" val="1254796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FFDA7-281D-A34B-9ADB-019A47D5CD7F}"/>
              </a:ext>
            </a:extLst>
          </p:cNvPr>
          <p:cNvSpPr>
            <a:spLocks noGrp="1"/>
          </p:cNvSpPr>
          <p:nvPr>
            <p:ph type="title"/>
          </p:nvPr>
        </p:nvSpPr>
        <p:spPr/>
        <p:txBody>
          <a:bodyPr/>
          <a:lstStyle/>
          <a:p>
            <a:r>
              <a:rPr lang="en-US" dirty="0"/>
              <a:t>Retrieving Content from a Text File (3 of 4)</a:t>
            </a:r>
          </a:p>
        </p:txBody>
      </p:sp>
      <p:pic>
        <p:nvPicPr>
          <p:cNvPr id="6" name="Picture Placeholder 5" descr="A code block with code for retrieving a selected file. Program code. In the code, the words in the variable names are merged, and the code contains the following keywords: let, this. Line 1: document dot get Element By I d, left parenthesis, left double quotation mark, get File, right double quotation mark, right double quotation mark, dot, on change, equals function, left parenthesis, right parenthesis, left brace. Line 2, indented once: Forward slash, forward slash, Retrieve information about the selected file. Line 3, indented once: let user File equals this dot files, left bracket, 0, right bracket, semicolon. Line 4: Right brace, semicolon. In line 3 of the above code, user File is the file object selected by the user. In the same line, files is the files collection that contains the files selected by the user.">
            <a:extLst>
              <a:ext uri="{FF2B5EF4-FFF2-40B4-BE49-F238E27FC236}">
                <a16:creationId xmlns:a16="http://schemas.microsoft.com/office/drawing/2014/main" id="{4743B3DF-4392-354C-BC73-E5EA76B0728B}"/>
              </a:ext>
            </a:extLst>
          </p:cNvPr>
          <p:cNvPicPr>
            <a:picLocks noGrp="1" noChangeAspect="1"/>
          </p:cNvPicPr>
          <p:nvPr>
            <p:ph type="pic" sz="quarter" idx="10"/>
          </p:nvPr>
        </p:nvPicPr>
        <p:blipFill>
          <a:blip r:embed="rId2"/>
          <a:stretch>
            <a:fillRect/>
          </a:stretch>
        </p:blipFill>
        <p:spPr>
          <a:xfrm>
            <a:off x="838198" y="1775673"/>
            <a:ext cx="8414265" cy="2684815"/>
          </a:xfrm>
        </p:spPr>
      </p:pic>
      <p:sp>
        <p:nvSpPr>
          <p:cNvPr id="4" name="Text Placeholder 3">
            <a:extLst>
              <a:ext uri="{FF2B5EF4-FFF2-40B4-BE49-F238E27FC236}">
                <a16:creationId xmlns:a16="http://schemas.microsoft.com/office/drawing/2014/main" id="{2EE2F1F0-CED4-B142-A9F6-F43B66437F06}"/>
              </a:ext>
            </a:extLst>
          </p:cNvPr>
          <p:cNvSpPr>
            <a:spLocks noGrp="1"/>
          </p:cNvSpPr>
          <p:nvPr>
            <p:ph type="body" sz="quarter" idx="11"/>
          </p:nvPr>
        </p:nvSpPr>
        <p:spPr>
          <a:xfrm>
            <a:off x="2145323" y="4809099"/>
            <a:ext cx="5460023" cy="1069721"/>
          </a:xfrm>
        </p:spPr>
        <p:txBody>
          <a:bodyPr/>
          <a:lstStyle/>
          <a:p>
            <a:r>
              <a:rPr lang="en-US" dirty="0"/>
              <a:t>Figure 7-3 Retrieving a selected file</a:t>
            </a:r>
          </a:p>
        </p:txBody>
      </p:sp>
    </p:spTree>
    <p:extLst>
      <p:ext uri="{BB962C8B-B14F-4D97-AF65-F5344CB8AC3E}">
        <p14:creationId xmlns:p14="http://schemas.microsoft.com/office/powerpoint/2010/main" val="2758228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C8FD5-9B79-6442-8BC0-24D1F4261670}"/>
              </a:ext>
            </a:extLst>
          </p:cNvPr>
          <p:cNvSpPr>
            <a:spLocks noGrp="1"/>
          </p:cNvSpPr>
          <p:nvPr>
            <p:ph type="title"/>
          </p:nvPr>
        </p:nvSpPr>
        <p:spPr/>
        <p:txBody>
          <a:bodyPr/>
          <a:lstStyle/>
          <a:p>
            <a:r>
              <a:rPr lang="en-US" dirty="0"/>
              <a:t>Retrieving Content from a Text File (4 of 4)</a:t>
            </a:r>
          </a:p>
        </p:txBody>
      </p:sp>
      <p:pic>
        <p:nvPicPr>
          <p:cNvPr id="6" name="Picture Placeholder 5" descr="A code block with code for reading and loading the contents of a text file. Program code. In the code, the words in the variable names are merged, and the code contains the following keywords: let, new. Line 1: document dot get Element By I d, left parenthesis, left double quotation mark, get File, right double quotation mark, right parenthesis, dot, on change, equals, function, left parenthesis, right parenthesis, left brace. Line 2, indented once: Forward slash, forward slash, Retrieve information about the selected file. Line 3, indented once: let, user File, equals, this, dot, files, left bracket, 0, right bracket, semicolon. Line 4: Blank. Line 5, indented once: Forward slash, forward slash, Read the contents of the selected file. Line 6, indented once: let, f r, equals, new, File Reader, left parenthesis, right parenthesis, semicolon. Line 7, indented once: f r dot read As Text, left parenthesis, user File, right parenthesis, semicolon. Line 8: Blank. Line 9, indented once: Forward slash, forward slash, Once the file has finished loading, display in the page. Line 10, indented once: let, source Doc, equals, document dot get Element By I D, left parenthesis, left double quotation mark, w c underscore document, right double quotation mark, right parenthesis, semicolon. Line 11, indented once: f r, dot, on load, equals function, left parenthesis, right parenthesis, left brace. Line 12, indented twice: source Doc, dot, inner H T M L, equals f r, dot, result, semicolon. Line 13, indented once: Right brace. Line 14: Blank. Line 15: Right brace, semicolon. In line 6 of the above code, a File Reader object is created. In line 7, the user File is loaded as a text file. In lines 10 to 13, when the document is loaded, its contents are written tot he web page.">
            <a:extLst>
              <a:ext uri="{FF2B5EF4-FFF2-40B4-BE49-F238E27FC236}">
                <a16:creationId xmlns:a16="http://schemas.microsoft.com/office/drawing/2014/main" id="{69C07D0A-863A-C74A-8D4D-755B591985D3}"/>
              </a:ext>
            </a:extLst>
          </p:cNvPr>
          <p:cNvPicPr>
            <a:picLocks noGrp="1" noChangeAspect="1"/>
          </p:cNvPicPr>
          <p:nvPr>
            <p:ph type="pic" sz="quarter" idx="10"/>
          </p:nvPr>
        </p:nvPicPr>
        <p:blipFill>
          <a:blip r:embed="rId2"/>
          <a:stretch>
            <a:fillRect/>
          </a:stretch>
        </p:blipFill>
        <p:spPr>
          <a:xfrm>
            <a:off x="838199" y="1493239"/>
            <a:ext cx="9406533" cy="3636322"/>
          </a:xfrm>
        </p:spPr>
      </p:pic>
      <p:sp>
        <p:nvSpPr>
          <p:cNvPr id="4" name="Text Placeholder 3">
            <a:extLst>
              <a:ext uri="{FF2B5EF4-FFF2-40B4-BE49-F238E27FC236}">
                <a16:creationId xmlns:a16="http://schemas.microsoft.com/office/drawing/2014/main" id="{953B60E5-86E1-2541-88C8-77EAF69C8A1B}"/>
              </a:ext>
            </a:extLst>
          </p:cNvPr>
          <p:cNvSpPr>
            <a:spLocks noGrp="1"/>
          </p:cNvSpPr>
          <p:nvPr>
            <p:ph type="body" sz="quarter" idx="11"/>
          </p:nvPr>
        </p:nvSpPr>
        <p:spPr>
          <a:xfrm>
            <a:off x="1679332" y="5354515"/>
            <a:ext cx="7139353" cy="524305"/>
          </a:xfrm>
        </p:spPr>
        <p:txBody>
          <a:bodyPr/>
          <a:lstStyle/>
          <a:p>
            <a:r>
              <a:rPr lang="en-US" dirty="0"/>
              <a:t>Figure 7-5 Reading and loading the contents of a text file</a:t>
            </a:r>
          </a:p>
        </p:txBody>
      </p:sp>
    </p:spTree>
    <p:extLst>
      <p:ext uri="{BB962C8B-B14F-4D97-AF65-F5344CB8AC3E}">
        <p14:creationId xmlns:p14="http://schemas.microsoft.com/office/powerpoint/2010/main" val="1059053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9013A-6C40-ED4D-A7C6-ECB78E5EF764}"/>
              </a:ext>
            </a:extLst>
          </p:cNvPr>
          <p:cNvSpPr>
            <a:spLocks noGrp="1"/>
          </p:cNvSpPr>
          <p:nvPr>
            <p:ph type="title"/>
          </p:nvPr>
        </p:nvSpPr>
        <p:spPr/>
        <p:txBody>
          <a:bodyPr/>
          <a:lstStyle/>
          <a:p>
            <a:r>
              <a:rPr lang="en-US" dirty="0"/>
              <a:t>Working with Text Strings (1 of 8)</a:t>
            </a:r>
          </a:p>
        </p:txBody>
      </p:sp>
      <p:sp>
        <p:nvSpPr>
          <p:cNvPr id="3" name="Text Placeholder 2">
            <a:extLst>
              <a:ext uri="{FF2B5EF4-FFF2-40B4-BE49-F238E27FC236}">
                <a16:creationId xmlns:a16="http://schemas.microsoft.com/office/drawing/2014/main" id="{E09108B2-89B5-224E-83A6-DC27B1180DA2}"/>
              </a:ext>
            </a:extLst>
          </p:cNvPr>
          <p:cNvSpPr>
            <a:spLocks noGrp="1"/>
          </p:cNvSpPr>
          <p:nvPr>
            <p:ph type="body" sz="quarter" idx="17"/>
          </p:nvPr>
        </p:nvSpPr>
        <p:spPr/>
        <p:txBody>
          <a:bodyPr/>
          <a:lstStyle/>
          <a:p>
            <a:r>
              <a:rPr lang="en-US" dirty="0"/>
              <a:t>Syntax for object constructor: </a:t>
            </a:r>
            <a:r>
              <a:rPr lang="en-US" dirty="0">
                <a:latin typeface="Courier New" panose="02070309020205020404" pitchFamily="49" charset="0"/>
                <a:cs typeface="Courier New" panose="02070309020205020404" pitchFamily="49" charset="0"/>
              </a:rPr>
              <a:t>let </a:t>
            </a:r>
            <a:r>
              <a:rPr lang="en-US" i="1" dirty="0">
                <a:latin typeface="Courier New" panose="02070309020205020404" pitchFamily="49" charset="0"/>
                <a:cs typeface="Courier New" panose="02070309020205020404" pitchFamily="49" charset="0"/>
              </a:rPr>
              <a:t>string</a:t>
            </a:r>
            <a:r>
              <a:rPr lang="en-US" dirty="0">
                <a:latin typeface="Courier New" panose="02070309020205020404" pitchFamily="49" charset="0"/>
                <a:cs typeface="Courier New" panose="02070309020205020404" pitchFamily="49" charset="0"/>
              </a:rPr>
              <a:t> = new String(</a:t>
            </a:r>
            <a:r>
              <a:rPr lang="en-US" i="1" dirty="0">
                <a:latin typeface="Courier New" panose="02070309020205020404" pitchFamily="49" charset="0"/>
                <a:cs typeface="Courier New" panose="02070309020205020404" pitchFamily="49" charset="0"/>
              </a:rPr>
              <a:t>text</a:t>
            </a:r>
            <a:r>
              <a:rPr lang="en-US" dirty="0">
                <a:latin typeface="Courier New" panose="02070309020205020404" pitchFamily="49" charset="0"/>
                <a:cs typeface="Courier New" panose="02070309020205020404" pitchFamily="49" charset="0"/>
              </a:rPr>
              <a:t>);</a:t>
            </a:r>
          </a:p>
          <a:p>
            <a:r>
              <a:rPr lang="en-US" dirty="0"/>
              <a:t>Searching for substrings within a text string</a:t>
            </a:r>
          </a:p>
          <a:p>
            <a:pPr lvl="1"/>
            <a:r>
              <a:rPr lang="en-US" dirty="0"/>
              <a:t>The </a:t>
            </a:r>
            <a:r>
              <a:rPr lang="en-US" dirty="0" err="1">
                <a:latin typeface="Courier New" panose="02070309020205020404" pitchFamily="49" charset="0"/>
                <a:cs typeface="Courier New" panose="02070309020205020404" pitchFamily="49" charset="0"/>
              </a:rPr>
              <a:t>startsWith</a:t>
            </a:r>
            <a:r>
              <a:rPr lang="en-US" dirty="0">
                <a:latin typeface="Courier New" panose="02070309020205020404" pitchFamily="49" charset="0"/>
                <a:cs typeface="Courier New" panose="02070309020205020404" pitchFamily="49" charset="0"/>
              </a:rPr>
              <a:t>()</a:t>
            </a:r>
            <a:r>
              <a:rPr lang="en-US" dirty="0"/>
              <a:t>, </a:t>
            </a:r>
            <a:r>
              <a:rPr lang="en-US" dirty="0" err="1">
                <a:latin typeface="Courier New" panose="02070309020205020404" pitchFamily="49" charset="0"/>
                <a:cs typeface="Courier New" panose="02070309020205020404" pitchFamily="49" charset="0"/>
              </a:rPr>
              <a:t>endsWith</a:t>
            </a:r>
            <a:r>
              <a:rPr lang="en-US" dirty="0">
                <a:latin typeface="Courier New" panose="02070309020205020404" pitchFamily="49" charset="0"/>
                <a:cs typeface="Courier New" panose="02070309020205020404" pitchFamily="49" charset="0"/>
              </a:rPr>
              <a:t>()</a:t>
            </a:r>
            <a:r>
              <a:rPr lang="en-US" dirty="0"/>
              <a:t>, and </a:t>
            </a:r>
            <a:r>
              <a:rPr lang="en-US" dirty="0">
                <a:latin typeface="Courier New" panose="02070309020205020404" pitchFamily="49" charset="0"/>
                <a:cs typeface="Courier New" panose="02070309020205020404" pitchFamily="49" charset="0"/>
              </a:rPr>
              <a:t>includes()</a:t>
            </a:r>
            <a:r>
              <a:rPr lang="en-US" dirty="0"/>
              <a:t> methods indicate whether a text string contains a specified </a:t>
            </a:r>
            <a:r>
              <a:rPr lang="en-US" b="1" dirty="0">
                <a:solidFill>
                  <a:srgbClr val="004A78"/>
                </a:solidFill>
              </a:rPr>
              <a:t>substring</a:t>
            </a:r>
            <a:r>
              <a:rPr lang="en-US" dirty="0"/>
              <a:t> (group of characters)</a:t>
            </a:r>
          </a:p>
          <a:p>
            <a:pPr lvl="1"/>
            <a:r>
              <a:rPr lang="en-US" b="1" dirty="0">
                <a:solidFill>
                  <a:srgbClr val="004A78"/>
                </a:solidFill>
              </a:rPr>
              <a:t>Whitespace character</a:t>
            </a:r>
            <a:r>
              <a:rPr lang="en-US" dirty="0"/>
              <a:t>: any blank or nonprintable character (e.g., space, tab, line break)</a:t>
            </a:r>
          </a:p>
          <a:p>
            <a:pPr lvl="1"/>
            <a:r>
              <a:rPr lang="en-US" dirty="0"/>
              <a:t>The </a:t>
            </a:r>
            <a:r>
              <a:rPr lang="en-US" dirty="0" err="1">
                <a:latin typeface="Courier New" panose="02070309020205020404" pitchFamily="49" charset="0"/>
                <a:cs typeface="Courier New" panose="02070309020205020404" pitchFamily="49" charset="0"/>
              </a:rPr>
              <a:t>indexOf</a:t>
            </a:r>
            <a:r>
              <a:rPr lang="en-US" dirty="0">
                <a:latin typeface="Courier New" panose="02070309020205020404" pitchFamily="49" charset="0"/>
                <a:cs typeface="Courier New" panose="02070309020205020404" pitchFamily="49" charset="0"/>
              </a:rPr>
              <a:t>()</a:t>
            </a:r>
            <a:r>
              <a:rPr lang="en-US" dirty="0"/>
              <a:t> and </a:t>
            </a:r>
            <a:r>
              <a:rPr lang="en-US" dirty="0" err="1">
                <a:latin typeface="Courier New" panose="02070309020205020404" pitchFamily="49" charset="0"/>
                <a:cs typeface="Courier New" panose="02070309020205020404" pitchFamily="49" charset="0"/>
              </a:rPr>
              <a:t>lastIndexOf</a:t>
            </a:r>
            <a:r>
              <a:rPr lang="en-US" dirty="0">
                <a:latin typeface="Courier New" panose="02070309020205020404" pitchFamily="49" charset="0"/>
                <a:cs typeface="Courier New" panose="02070309020205020404" pitchFamily="49" charset="0"/>
              </a:rPr>
              <a:t>()</a:t>
            </a:r>
            <a:r>
              <a:rPr lang="en-US" dirty="0"/>
              <a:t> methods return the index of the first and last occurrence of a substring</a:t>
            </a:r>
          </a:p>
          <a:p>
            <a:pPr lvl="2"/>
            <a:r>
              <a:rPr lang="en-US" dirty="0"/>
              <a:t>Examples:</a:t>
            </a:r>
            <a:br>
              <a:rPr lang="en-US" dirty="0"/>
            </a:br>
            <a:r>
              <a:rPr lang="en-US" dirty="0">
                <a:latin typeface="Courier New" panose="02070309020205020404" pitchFamily="49" charset="0"/>
                <a:cs typeface="Courier New" panose="02070309020205020404" pitchFamily="49" charset="0"/>
              </a:rPr>
              <a:t>"First Inaugural Address".</a:t>
            </a:r>
            <a:r>
              <a:rPr lang="en-US" dirty="0" err="1">
                <a:latin typeface="Courier New" panose="02070309020205020404" pitchFamily="49" charset="0"/>
                <a:cs typeface="Courier New" panose="02070309020205020404" pitchFamily="49" charset="0"/>
              </a:rPr>
              <a:t>indexOf</a:t>
            </a:r>
            <a:r>
              <a:rPr lang="en-US" dirty="0">
                <a:latin typeface="Courier New" panose="02070309020205020404" pitchFamily="49" charset="0"/>
                <a:cs typeface="Courier New" panose="02070309020205020404" pitchFamily="49" charset="0"/>
              </a:rPr>
              <a:t>(" "); // returns 5</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"First Inaugural Address".</a:t>
            </a:r>
            <a:r>
              <a:rPr lang="en-US" dirty="0" err="1">
                <a:latin typeface="Courier New" panose="02070309020205020404" pitchFamily="49" charset="0"/>
                <a:cs typeface="Courier New" panose="02070309020205020404" pitchFamily="49" charset="0"/>
              </a:rPr>
              <a:t>lastIndexOf</a:t>
            </a:r>
            <a:r>
              <a:rPr lang="en-US" dirty="0">
                <a:latin typeface="Courier New" panose="02070309020205020404" pitchFamily="49" charset="0"/>
                <a:cs typeface="Courier New" panose="02070309020205020404" pitchFamily="49" charset="0"/>
              </a:rPr>
              <a:t>(" "); // returns 15</a:t>
            </a:r>
          </a:p>
          <a:p>
            <a:pPr lvl="2"/>
            <a:r>
              <a:rPr lang="en-US" dirty="0"/>
              <a:t>Both return -1 if the substring is not found in the larger string</a:t>
            </a:r>
          </a:p>
          <a:p>
            <a:pPr lvl="1"/>
            <a:r>
              <a:rPr lang="en-US" dirty="0"/>
              <a:t>The </a:t>
            </a:r>
            <a:r>
              <a:rPr lang="en-US" dirty="0">
                <a:latin typeface="Courier New" panose="02070309020205020404" pitchFamily="49" charset="0"/>
                <a:cs typeface="Courier New" panose="02070309020205020404" pitchFamily="49" charset="0"/>
              </a:rPr>
              <a:t>type</a:t>
            </a:r>
            <a:r>
              <a:rPr lang="en-US" dirty="0"/>
              <a:t> property of the </a:t>
            </a:r>
            <a:r>
              <a:rPr lang="en-US" dirty="0">
                <a:latin typeface="Courier New" panose="02070309020205020404" pitchFamily="49" charset="0"/>
                <a:cs typeface="Courier New" panose="02070309020205020404" pitchFamily="49" charset="0"/>
              </a:rPr>
              <a:t>file</a:t>
            </a:r>
            <a:r>
              <a:rPr lang="en-US" dirty="0"/>
              <a:t> object returns the file's </a:t>
            </a:r>
            <a:r>
              <a:rPr lang="en-US" b="1" dirty="0">
                <a:solidFill>
                  <a:srgbClr val="004A78"/>
                </a:solidFill>
              </a:rPr>
              <a:t>MIME type</a:t>
            </a:r>
          </a:p>
        </p:txBody>
      </p:sp>
    </p:spTree>
    <p:extLst>
      <p:ext uri="{BB962C8B-B14F-4D97-AF65-F5344CB8AC3E}">
        <p14:creationId xmlns:p14="http://schemas.microsoft.com/office/powerpoint/2010/main" val="3012162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A18CC-C927-5D4F-8618-B771BD7CE2AE}"/>
              </a:ext>
            </a:extLst>
          </p:cNvPr>
          <p:cNvSpPr>
            <a:spLocks noGrp="1"/>
          </p:cNvSpPr>
          <p:nvPr>
            <p:ph type="title"/>
          </p:nvPr>
        </p:nvSpPr>
        <p:spPr/>
        <p:txBody>
          <a:bodyPr/>
          <a:lstStyle/>
          <a:p>
            <a:r>
              <a:rPr lang="en-US" dirty="0"/>
              <a:t>Working with Text Strings (2 of 8)</a:t>
            </a:r>
          </a:p>
        </p:txBody>
      </p:sp>
      <p:pic>
        <p:nvPicPr>
          <p:cNvPr id="6" name="Picture Placeholder 5" descr="A code block with code that verifies that the user selects a text file. Program code. In the code, the words in the variable names are merged, and the code contains the following keywords: let, this, if, new. Line 1: document, dot, get Element By I d, left parenthesis, left double quotation mark, get File, right double quotation mark, right parenthesis, dot, on change, equals, function, left parenthesis, right parenthesis, left brace. Line 2, indented once: Forward slash, forward slash, Retrieve information about the selected file. Line 3, indented once: let, user File, equals, this, dot, files, left bracket, 0, right bracket, semicolon Line 4: Blank. Line 5, Indented once: Forward slash, forward slash, Verify that a text file is selected. Line 6, indented once: try, left brace. Line 7, indented twice: let, is Text, equals, user File, dot, type, dot, starts With, left parenthesis, left double quotation mark, text, right double quotation mark, right parenthesis, semicolon. Line 8, indented twice: if, left parenthesis, exclamation mark, is Text, right parenthesis, left brace. Line 9, indented 3 times: throw user File, dot, name, plus, left double quotation mark, character space, is not a text file, right double quotation mark, semicolon. Line 10, indented twice: Right brace. Line 11: Blank. Line 12, indented twice: Forward slash, forward slash, Read the contents of the selected file. Line 13, indented twice: let, f r, equals new, File Reader, left parenthesis, right parenthesis, semicolon. Line 14, indented twice: f r, dot, read As Text, left parenthesis, user File, right parenthesis, semicolon. Line 15: Blank. Line 16, indented twice: Forward slash, forward slash, Once the file has finished loading, display in the page. Line 17, indented twice: let, source Doc, equals, document, dot, get Element By I d, left parenthesis, left double quotation mark, w c underscore document, right double quotation mark, right parenthesis, semicolon. Line 18, indented twice: f r, dot, on load, equals, function, left parenthesis, right parenthesis, left brace. Line 19, indented 3 times: source Doc, dot, inner H T M L, equals, f r, dot result, semicolon. Line 20: Blank. Line 21, indented 3 times: Forward slash, forward slash, Store the text of the document, removing H T M L tags. Line 22, indented 3 times: let, source Text, equals, source Doc, dot, text Content, semicolon. Line 23, indented twice: Right brace. Line 24, indented once: Right brace. Line 25: Blank. Line 26, indented once: Forward slash, forward slash, Alert the user to select a text file. Line 27, indented once: catch, left parenthesis, e r r, right parenthesis, left brace. Line 28, indented twice: window, dot, alert, left parenthesis, e r r,  right parenthesis, semicolon. Line 29, indented once: Right brace. Line 30: Blank. Line 31: Right brace, semicolon. Line 7 of the above code tests whether the source file's MIME type starts with text. In lines 8 to 10, if the MIME type does not start with text, an error is thrown. In lines 12 to 23, commands run if no error is thrown. In lines 26 to 28, commands run if an error is caught.">
            <a:extLst>
              <a:ext uri="{FF2B5EF4-FFF2-40B4-BE49-F238E27FC236}">
                <a16:creationId xmlns:a16="http://schemas.microsoft.com/office/drawing/2014/main" id="{6196D6C5-454C-6542-BFE8-93190BC2A66A}"/>
              </a:ext>
            </a:extLst>
          </p:cNvPr>
          <p:cNvPicPr>
            <a:picLocks noGrp="1" noChangeAspect="1"/>
          </p:cNvPicPr>
          <p:nvPr>
            <p:ph type="pic" sz="quarter" idx="10"/>
          </p:nvPr>
        </p:nvPicPr>
        <p:blipFill>
          <a:blip r:embed="rId2"/>
          <a:stretch>
            <a:fillRect/>
          </a:stretch>
        </p:blipFill>
        <p:spPr>
          <a:xfrm>
            <a:off x="733118" y="1397469"/>
            <a:ext cx="6359058" cy="4689442"/>
          </a:xfrm>
        </p:spPr>
      </p:pic>
      <p:sp>
        <p:nvSpPr>
          <p:cNvPr id="4" name="Text Placeholder 3">
            <a:extLst>
              <a:ext uri="{FF2B5EF4-FFF2-40B4-BE49-F238E27FC236}">
                <a16:creationId xmlns:a16="http://schemas.microsoft.com/office/drawing/2014/main" id="{9C0ADE68-0150-014F-B0C1-84C3F096CBE8}"/>
              </a:ext>
            </a:extLst>
          </p:cNvPr>
          <p:cNvSpPr>
            <a:spLocks noGrp="1"/>
          </p:cNvSpPr>
          <p:nvPr>
            <p:ph type="body" sz="quarter" idx="11"/>
          </p:nvPr>
        </p:nvSpPr>
        <p:spPr/>
        <p:txBody>
          <a:bodyPr/>
          <a:lstStyle/>
          <a:p>
            <a:r>
              <a:rPr lang="en-US" dirty="0"/>
              <a:t>Figure 7-9 Verifying that the user selects a text file</a:t>
            </a:r>
          </a:p>
        </p:txBody>
      </p:sp>
    </p:spTree>
    <p:extLst>
      <p:ext uri="{BB962C8B-B14F-4D97-AF65-F5344CB8AC3E}">
        <p14:creationId xmlns:p14="http://schemas.microsoft.com/office/powerpoint/2010/main" val="124011197"/>
      </p:ext>
    </p:extLst>
  </p:cSld>
  <p:clrMapOvr>
    <a:masterClrMapping/>
  </p:clrMapOvr>
</p:sld>
</file>

<file path=ppt/theme/theme1.xml><?xml version="1.0" encoding="utf-8"?>
<a:theme xmlns:a="http://schemas.openxmlformats.org/drawingml/2006/main" name="Office Theme">
  <a:themeElements>
    <a:clrScheme name="Custom 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0B7E6"/>
      </a:hlink>
      <a:folHlink>
        <a:srgbClr val="0098D4"/>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Accessible_PPT_Cengage.potx" id="{8657E95E-D601-4622-93AD-E122BF442589}" vid="{BBF71559-ED4F-42B5-98FD-480A317797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Accessible_PPT_Template_Cengage</Template>
  <TotalTime>0</TotalTime>
  <Words>5659</Words>
  <Application>Microsoft Office PowerPoint</Application>
  <PresentationFormat>Widescreen</PresentationFormat>
  <Paragraphs>389</Paragraphs>
  <Slides>56</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56</vt:i4>
      </vt:variant>
    </vt:vector>
  </HeadingPairs>
  <TitlesOfParts>
    <vt:vector size="64" baseType="lpstr">
      <vt:lpstr>Arial</vt:lpstr>
      <vt:lpstr>Arial</vt:lpstr>
      <vt:lpstr>Calibri</vt:lpstr>
      <vt:lpstr>Courier New</vt:lpstr>
      <vt:lpstr>Helvetica</vt:lpstr>
      <vt:lpstr>Open Sans</vt:lpstr>
      <vt:lpstr>Summer Font</vt:lpstr>
      <vt:lpstr>Office Theme</vt:lpstr>
      <vt:lpstr>JavaScript for Web Warriors, 7e  Chapter 7: Manipulating Data in Strings, Arrays, and Other Objects</vt:lpstr>
      <vt:lpstr>Chapter Objectives (1 of 2)</vt:lpstr>
      <vt:lpstr>Chapter Objectives (2 of 2)</vt:lpstr>
      <vt:lpstr>Retrieving Content from a Text File (1 of 4)</vt:lpstr>
      <vt:lpstr>Retrieving Content from a Text File (2 of 4)</vt:lpstr>
      <vt:lpstr>Retrieving Content from a Text File (3 of 4)</vt:lpstr>
      <vt:lpstr>Retrieving Content from a Text File (4 of 4)</vt:lpstr>
      <vt:lpstr>Working with Text Strings (1 of 8)</vt:lpstr>
      <vt:lpstr>Working with Text Strings (2 of 8)</vt:lpstr>
      <vt:lpstr>Working with Text Strings (3 of 8)</vt:lpstr>
      <vt:lpstr>Working with Text Strings (4 of 8)</vt:lpstr>
      <vt:lpstr>Working with Text Strings (5 of 8)</vt:lpstr>
      <vt:lpstr>Working with Text Strings (6 of 8)</vt:lpstr>
      <vt:lpstr>Working with Text Strings (7 of 8)</vt:lpstr>
      <vt:lpstr>Working with Text Strings (8 of 8)</vt:lpstr>
      <vt:lpstr>Introducing Regular Expressions (1 of 7)</vt:lpstr>
      <vt:lpstr>Introducing Regular Expressions (2 of 7)</vt:lpstr>
      <vt:lpstr>Introducing Regular Expressions (3 of 7)</vt:lpstr>
      <vt:lpstr>Introducing Regular Expressions (4 of 7)</vt:lpstr>
      <vt:lpstr>Introducing Regular Expressions (5 of 7)</vt:lpstr>
      <vt:lpstr>Introducing Regular Expressions (6 of 7)</vt:lpstr>
      <vt:lpstr>Introducing Regular Expressions (7 of 7)</vt:lpstr>
      <vt:lpstr>Programming with Regular Expressions (1 of 10)</vt:lpstr>
      <vt:lpstr>Programming with Regular Expressions (2 of 10)</vt:lpstr>
      <vt:lpstr>Programming with Regular Expressions (3 of 10)</vt:lpstr>
      <vt:lpstr>Programming with Regular Expressions (4 of 10)</vt:lpstr>
      <vt:lpstr>Programming with Regular Expressions (5 of 10)</vt:lpstr>
      <vt:lpstr>Programming with Regular Expressions (6 of 10)</vt:lpstr>
      <vt:lpstr>Programming with Regular Expressions (7 of 10)</vt:lpstr>
      <vt:lpstr>Programming with Regular Expressions (8 of 10)</vt:lpstr>
      <vt:lpstr>Programming with Regular Expressions (9 of 10)</vt:lpstr>
      <vt:lpstr>Programming with Regular Expressions (10 of 10)</vt:lpstr>
      <vt:lpstr>Activity 7.1: Knowledge Check</vt:lpstr>
      <vt:lpstr>Activity 7.1: Knowledge Check Answers</vt:lpstr>
      <vt:lpstr>Exploring Array Methods (1 of 10)</vt:lpstr>
      <vt:lpstr>Exploring Array Methods (2 of 10)</vt:lpstr>
      <vt:lpstr>Exploring Array Methods (3 of 10)</vt:lpstr>
      <vt:lpstr>Exploring Array Methods (4 of 10)</vt:lpstr>
      <vt:lpstr>Exploring Array Methods (5 of 10)</vt:lpstr>
      <vt:lpstr>Exploring Array Methods (6 of 10)</vt:lpstr>
      <vt:lpstr>Exploring Array Methods (7 of 10)</vt:lpstr>
      <vt:lpstr>Exploring Array Methods (8 of 10)</vt:lpstr>
      <vt:lpstr>Exploring Array Methods (9 of 10)</vt:lpstr>
      <vt:lpstr>Exploring Array Methods (10 of 10)</vt:lpstr>
      <vt:lpstr>Activity 7.2: Think, Pair, and Share</vt:lpstr>
      <vt:lpstr>Exploring the Math Object (1 of 3)</vt:lpstr>
      <vt:lpstr>Exploring the Math Object (2 of 3)</vt:lpstr>
      <vt:lpstr>Exploring the Math Object (3 of 3)</vt:lpstr>
      <vt:lpstr>Exploring the Date Object (1 of 2)</vt:lpstr>
      <vt:lpstr>Exploring the Date Object (2 of 2)</vt:lpstr>
      <vt:lpstr>Exploring Template Literals (1 of 3)</vt:lpstr>
      <vt:lpstr>Exploring Template Literals (2 of 3)</vt:lpstr>
      <vt:lpstr>Exploring Template Literals (3 of 3)</vt:lpstr>
      <vt:lpstr>Activity 7.3: Discussion Questions</vt:lpstr>
      <vt:lpstr>Self-Assessment</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2021-06-16T16:03:07Z</dcterms:created>
  <dcterms:modified xsi:type="dcterms:W3CDTF">2021-07-30T18:29:33Z</dcterms:modified>
</cp:coreProperties>
</file>

<file path=docProps/thumbnail.jpeg>
</file>